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88" r:id="rId4"/>
    <p:sldId id="290" r:id="rId5"/>
    <p:sldId id="291" r:id="rId6"/>
    <p:sldId id="270" r:id="rId7"/>
    <p:sldId id="294" r:id="rId8"/>
    <p:sldId id="293" r:id="rId9"/>
    <p:sldId id="299" r:id="rId10"/>
    <p:sldId id="261" r:id="rId11"/>
    <p:sldId id="273" r:id="rId12"/>
    <p:sldId id="300" r:id="rId13"/>
    <p:sldId id="301" r:id="rId14"/>
    <p:sldId id="296" r:id="rId15"/>
    <p:sldId id="289" r:id="rId16"/>
  </p:sldIdLst>
  <p:sldSz cx="20104100" cy="11309350"/>
  <p:notesSz cx="20104100" cy="113093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54C"/>
    <a:srgbClr val="FFCC66"/>
    <a:srgbClr val="32797E"/>
    <a:srgbClr val="82E6F0"/>
    <a:srgbClr val="000000"/>
    <a:srgbClr val="ABD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p:cViewPr>
        <p:scale>
          <a:sx n="40" d="100"/>
          <a:sy n="40" d="100"/>
        </p:scale>
        <p:origin x="936"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1CB60A2A-7CF2-448C-B595-FE50158537FA}" type="datetimeFigureOut">
              <a:rPr lang="es-CO" smtClean="0"/>
              <a:t>14/01/2025</a:t>
            </a:fld>
            <a:endParaRPr lang="es-CO"/>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C54EBA36-939C-47CE-9978-77392EB8EA62}" type="slidenum">
              <a:rPr lang="es-CO" smtClean="0"/>
              <a:t>‹Nº›</a:t>
            </a:fld>
            <a:endParaRPr lang="es-CO"/>
          </a:p>
        </p:txBody>
      </p:sp>
    </p:spTree>
    <p:extLst>
      <p:ext uri="{BB962C8B-B14F-4D97-AF65-F5344CB8AC3E}">
        <p14:creationId xmlns:p14="http://schemas.microsoft.com/office/powerpoint/2010/main" val="388127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54EBA36-939C-47CE-9978-77392EB8EA62}" type="slidenum">
              <a:rPr lang="es-CO" smtClean="0"/>
              <a:t>2</a:t>
            </a:fld>
            <a:endParaRPr lang="es-CO"/>
          </a:p>
        </p:txBody>
      </p:sp>
    </p:spTree>
    <p:extLst>
      <p:ext uri="{BB962C8B-B14F-4D97-AF65-F5344CB8AC3E}">
        <p14:creationId xmlns:p14="http://schemas.microsoft.com/office/powerpoint/2010/main" val="249681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52DC-11B2-DF59-347E-B3EEE39ADD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FF6AC9-3105-B6C6-D3DC-D8AECBB4794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B741455-9A51-A2D8-352A-5276C5786794}"/>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A57EF623-7281-47D9-E1A1-9A5D7CB25AFC}"/>
              </a:ext>
            </a:extLst>
          </p:cNvPr>
          <p:cNvSpPr>
            <a:spLocks noGrp="1"/>
          </p:cNvSpPr>
          <p:nvPr>
            <p:ph type="sldNum" sz="quarter" idx="5"/>
          </p:nvPr>
        </p:nvSpPr>
        <p:spPr/>
        <p:txBody>
          <a:bodyPr/>
          <a:lstStyle/>
          <a:p>
            <a:fld id="{C54EBA36-939C-47CE-9978-77392EB8EA62}" type="slidenum">
              <a:rPr lang="es-CO" smtClean="0"/>
              <a:t>12</a:t>
            </a:fld>
            <a:endParaRPr lang="es-CO"/>
          </a:p>
        </p:txBody>
      </p:sp>
    </p:spTree>
    <p:extLst>
      <p:ext uri="{BB962C8B-B14F-4D97-AF65-F5344CB8AC3E}">
        <p14:creationId xmlns:p14="http://schemas.microsoft.com/office/powerpoint/2010/main" val="10322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DE878-43BF-4069-EFAD-17F1F84F517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2323D0-1665-CE37-4280-EB18EB9E470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982D966-01D1-ACFB-99D1-23D7E66BF3B5}"/>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8600D9C1-7A4D-656E-5E76-1109ABFCBCB8}"/>
              </a:ext>
            </a:extLst>
          </p:cNvPr>
          <p:cNvSpPr>
            <a:spLocks noGrp="1"/>
          </p:cNvSpPr>
          <p:nvPr>
            <p:ph type="sldNum" sz="quarter" idx="5"/>
          </p:nvPr>
        </p:nvSpPr>
        <p:spPr/>
        <p:txBody>
          <a:bodyPr/>
          <a:lstStyle/>
          <a:p>
            <a:fld id="{C54EBA36-939C-47CE-9978-77392EB8EA62}" type="slidenum">
              <a:rPr lang="es-CO" smtClean="0"/>
              <a:t>13</a:t>
            </a:fld>
            <a:endParaRPr lang="es-CO"/>
          </a:p>
        </p:txBody>
      </p:sp>
    </p:spTree>
    <p:extLst>
      <p:ext uri="{BB962C8B-B14F-4D97-AF65-F5344CB8AC3E}">
        <p14:creationId xmlns:p14="http://schemas.microsoft.com/office/powerpoint/2010/main" val="205567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EB4E-13E6-3012-4589-7330357BE2A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D19F3F4-1115-A31C-196D-B7E491EEA27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06EA50C-9FD9-EB06-94DA-89A6B324CC4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032C2C88-48D5-DBAD-087F-32A2C689D0F2}"/>
              </a:ext>
            </a:extLst>
          </p:cNvPr>
          <p:cNvSpPr>
            <a:spLocks noGrp="1"/>
          </p:cNvSpPr>
          <p:nvPr>
            <p:ph type="sldNum" sz="quarter" idx="5"/>
          </p:nvPr>
        </p:nvSpPr>
        <p:spPr/>
        <p:txBody>
          <a:bodyPr/>
          <a:lstStyle/>
          <a:p>
            <a:fld id="{C54EBA36-939C-47CE-9978-77392EB8EA62}" type="slidenum">
              <a:rPr lang="es-CO" smtClean="0"/>
              <a:t>14</a:t>
            </a:fld>
            <a:endParaRPr lang="es-CO"/>
          </a:p>
        </p:txBody>
      </p:sp>
    </p:spTree>
    <p:extLst>
      <p:ext uri="{BB962C8B-B14F-4D97-AF65-F5344CB8AC3E}">
        <p14:creationId xmlns:p14="http://schemas.microsoft.com/office/powerpoint/2010/main" val="398487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A7890-0270-539B-2631-308B99B08F3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B314C37-B56B-B20A-66A1-FD3C074CDC9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AE0460D-128A-8D70-90BF-4AD3A6FBAEAF}"/>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239ED066-2C92-891F-62F2-3C0F43E79153}"/>
              </a:ext>
            </a:extLst>
          </p:cNvPr>
          <p:cNvSpPr>
            <a:spLocks noGrp="1"/>
          </p:cNvSpPr>
          <p:nvPr>
            <p:ph type="sldNum" sz="quarter" idx="5"/>
          </p:nvPr>
        </p:nvSpPr>
        <p:spPr/>
        <p:txBody>
          <a:bodyPr/>
          <a:lstStyle/>
          <a:p>
            <a:fld id="{C54EBA36-939C-47CE-9978-77392EB8EA62}" type="slidenum">
              <a:rPr lang="es-CO" smtClean="0"/>
              <a:t>4</a:t>
            </a:fld>
            <a:endParaRPr lang="es-CO"/>
          </a:p>
        </p:txBody>
      </p:sp>
    </p:spTree>
    <p:extLst>
      <p:ext uri="{BB962C8B-B14F-4D97-AF65-F5344CB8AC3E}">
        <p14:creationId xmlns:p14="http://schemas.microsoft.com/office/powerpoint/2010/main" val="163922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B49F-99C4-BC83-F183-98CAF7D5BA3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8CF143-6F73-9344-C09F-20E92C4B5BA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870EED3-1786-E136-6D80-C8E1C99619B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E0BBCCA0-27F7-4FA5-A7E5-B309BEE60F62}"/>
              </a:ext>
            </a:extLst>
          </p:cNvPr>
          <p:cNvSpPr>
            <a:spLocks noGrp="1"/>
          </p:cNvSpPr>
          <p:nvPr>
            <p:ph type="sldNum" sz="quarter" idx="5"/>
          </p:nvPr>
        </p:nvSpPr>
        <p:spPr/>
        <p:txBody>
          <a:bodyPr/>
          <a:lstStyle/>
          <a:p>
            <a:fld id="{C54EBA36-939C-47CE-9978-77392EB8EA62}" type="slidenum">
              <a:rPr lang="es-CO" smtClean="0"/>
              <a:t>5</a:t>
            </a:fld>
            <a:endParaRPr lang="es-CO"/>
          </a:p>
        </p:txBody>
      </p:sp>
    </p:spTree>
    <p:extLst>
      <p:ext uri="{BB962C8B-B14F-4D97-AF65-F5344CB8AC3E}">
        <p14:creationId xmlns:p14="http://schemas.microsoft.com/office/powerpoint/2010/main" val="376619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54EBA36-939C-47CE-9978-77392EB8EA62}" type="slidenum">
              <a:rPr lang="es-CO" smtClean="0"/>
              <a:t>6</a:t>
            </a:fld>
            <a:endParaRPr lang="es-CO"/>
          </a:p>
        </p:txBody>
      </p:sp>
    </p:spTree>
    <p:extLst>
      <p:ext uri="{BB962C8B-B14F-4D97-AF65-F5344CB8AC3E}">
        <p14:creationId xmlns:p14="http://schemas.microsoft.com/office/powerpoint/2010/main" val="310930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AC1A9-A72C-1163-1773-15477AF4C6D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5F554A4-42BF-3E66-DAEB-CF19B1E4EC4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927647D-E1D3-12DB-858F-8C1DFCC716B3}"/>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AC3FEA4A-0AEF-03CF-4001-60D56594A568}"/>
              </a:ext>
            </a:extLst>
          </p:cNvPr>
          <p:cNvSpPr>
            <a:spLocks noGrp="1"/>
          </p:cNvSpPr>
          <p:nvPr>
            <p:ph type="sldNum" sz="quarter" idx="5"/>
          </p:nvPr>
        </p:nvSpPr>
        <p:spPr/>
        <p:txBody>
          <a:bodyPr/>
          <a:lstStyle/>
          <a:p>
            <a:fld id="{C54EBA36-939C-47CE-9978-77392EB8EA62}" type="slidenum">
              <a:rPr lang="es-CO" smtClean="0"/>
              <a:t>7</a:t>
            </a:fld>
            <a:endParaRPr lang="es-CO"/>
          </a:p>
        </p:txBody>
      </p:sp>
    </p:spTree>
    <p:extLst>
      <p:ext uri="{BB962C8B-B14F-4D97-AF65-F5344CB8AC3E}">
        <p14:creationId xmlns:p14="http://schemas.microsoft.com/office/powerpoint/2010/main" val="206550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7E14-4699-C908-ACDC-C2A8FC28DE8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7DB13D5-F9DD-6322-C34C-73F91D260B5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8D3F897-507F-FE32-27F7-DE1BA654C48F}"/>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EA45C047-46C2-D01C-5CB8-E28F39BD613F}"/>
              </a:ext>
            </a:extLst>
          </p:cNvPr>
          <p:cNvSpPr>
            <a:spLocks noGrp="1"/>
          </p:cNvSpPr>
          <p:nvPr>
            <p:ph type="sldNum" sz="quarter" idx="5"/>
          </p:nvPr>
        </p:nvSpPr>
        <p:spPr/>
        <p:txBody>
          <a:bodyPr/>
          <a:lstStyle/>
          <a:p>
            <a:fld id="{C54EBA36-939C-47CE-9978-77392EB8EA62}" type="slidenum">
              <a:rPr lang="es-CO" smtClean="0"/>
              <a:t>8</a:t>
            </a:fld>
            <a:endParaRPr lang="es-CO"/>
          </a:p>
        </p:txBody>
      </p:sp>
    </p:spTree>
    <p:extLst>
      <p:ext uri="{BB962C8B-B14F-4D97-AF65-F5344CB8AC3E}">
        <p14:creationId xmlns:p14="http://schemas.microsoft.com/office/powerpoint/2010/main" val="101645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F0912-274D-E282-B2B4-A39686122E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0D8489-0C91-C408-30E3-9F739C3BC4E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C14FDBB-BEFD-AFC1-68FC-ECC60440A811}"/>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57325C35-F94C-6D7E-8538-7B222885D313}"/>
              </a:ext>
            </a:extLst>
          </p:cNvPr>
          <p:cNvSpPr>
            <a:spLocks noGrp="1"/>
          </p:cNvSpPr>
          <p:nvPr>
            <p:ph type="sldNum" sz="quarter" idx="5"/>
          </p:nvPr>
        </p:nvSpPr>
        <p:spPr/>
        <p:txBody>
          <a:bodyPr/>
          <a:lstStyle/>
          <a:p>
            <a:fld id="{C54EBA36-939C-47CE-9978-77392EB8EA62}" type="slidenum">
              <a:rPr lang="es-CO" smtClean="0"/>
              <a:t>9</a:t>
            </a:fld>
            <a:endParaRPr lang="es-CO"/>
          </a:p>
        </p:txBody>
      </p:sp>
    </p:spTree>
    <p:extLst>
      <p:ext uri="{BB962C8B-B14F-4D97-AF65-F5344CB8AC3E}">
        <p14:creationId xmlns:p14="http://schemas.microsoft.com/office/powerpoint/2010/main" val="296971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54EBA36-939C-47CE-9978-77392EB8EA62}" type="slidenum">
              <a:rPr lang="es-CO" smtClean="0"/>
              <a:t>10</a:t>
            </a:fld>
            <a:endParaRPr lang="es-CO"/>
          </a:p>
        </p:txBody>
      </p:sp>
    </p:spTree>
    <p:extLst>
      <p:ext uri="{BB962C8B-B14F-4D97-AF65-F5344CB8AC3E}">
        <p14:creationId xmlns:p14="http://schemas.microsoft.com/office/powerpoint/2010/main" val="222908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54EBA36-939C-47CE-9978-77392EB8EA62}" type="slidenum">
              <a:rPr lang="es-CO" smtClean="0"/>
              <a:t>11</a:t>
            </a:fld>
            <a:endParaRPr lang="es-CO"/>
          </a:p>
        </p:txBody>
      </p:sp>
    </p:spTree>
    <p:extLst>
      <p:ext uri="{BB962C8B-B14F-4D97-AF65-F5344CB8AC3E}">
        <p14:creationId xmlns:p14="http://schemas.microsoft.com/office/powerpoint/2010/main" val="251574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0" i="0">
                <a:solidFill>
                  <a:srgbClr val="58595B"/>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0" i="0">
                <a:solidFill>
                  <a:srgbClr val="58595B"/>
                </a:solidFill>
                <a:latin typeface="Arial Black"/>
                <a:cs typeface="Arial Black"/>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0" i="0">
                <a:solidFill>
                  <a:srgbClr val="58595B"/>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13013" y="1220400"/>
            <a:ext cx="15078075" cy="4567789"/>
          </a:xfrm>
        </p:spPr>
        <p:txBody>
          <a:bodyPr anchor="b"/>
          <a:lstStyle>
            <a:lvl1pPr algn="ctr">
              <a:defRPr sz="9894"/>
            </a:lvl1pPr>
          </a:lstStyle>
          <a:p>
            <a:r>
              <a:rPr lang="es-ES"/>
              <a:t>Haga clic para modificar el estilo de título del patrón</a:t>
            </a:r>
            <a:endParaRPr lang="es-CO"/>
          </a:p>
        </p:txBody>
      </p:sp>
      <p:sp>
        <p:nvSpPr>
          <p:cNvPr id="3" name="Subtítulo 2"/>
          <p:cNvSpPr>
            <a:spLocks noGrp="1"/>
          </p:cNvSpPr>
          <p:nvPr>
            <p:ph type="subTitle" idx="1"/>
          </p:nvPr>
        </p:nvSpPr>
        <p:spPr>
          <a:xfrm>
            <a:off x="2513013" y="5940028"/>
            <a:ext cx="15078075" cy="609077"/>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s-ES"/>
              <a:t>Haga clic para editar el estilo de subtítulo del patrón</a:t>
            </a:r>
            <a:endParaRPr lang="es-CO"/>
          </a:p>
        </p:txBody>
      </p:sp>
      <p:sp>
        <p:nvSpPr>
          <p:cNvPr id="4" name="Marcador de fecha 3"/>
          <p:cNvSpPr>
            <a:spLocks noGrp="1"/>
          </p:cNvSpPr>
          <p:nvPr>
            <p:ph type="dt" sz="half" idx="10"/>
          </p:nvPr>
        </p:nvSpPr>
        <p:spPr>
          <a:xfrm>
            <a:off x="1005205" y="10517696"/>
            <a:ext cx="4623943" cy="276999"/>
          </a:xfrm>
        </p:spPr>
        <p:txBody>
          <a:bodyPr/>
          <a:lstStyle/>
          <a:p>
            <a:fld id="{E997B7EA-F03E-447D-9C14-C89941013922}" type="datetimeFigureOut">
              <a:rPr lang="es-CO" smtClean="0"/>
              <a:t>14/01/2025</a:t>
            </a:fld>
            <a:endParaRPr lang="es-CO"/>
          </a:p>
        </p:txBody>
      </p:sp>
      <p:sp>
        <p:nvSpPr>
          <p:cNvPr id="5" name="Marcador de pie de página 4"/>
          <p:cNvSpPr>
            <a:spLocks noGrp="1"/>
          </p:cNvSpPr>
          <p:nvPr>
            <p:ph type="ftr" sz="quarter" idx="11"/>
          </p:nvPr>
        </p:nvSpPr>
        <p:spPr>
          <a:xfrm>
            <a:off x="6835394" y="10517696"/>
            <a:ext cx="6433312" cy="276999"/>
          </a:xfrm>
        </p:spPr>
        <p:txBody>
          <a:bodyPr/>
          <a:lstStyle/>
          <a:p>
            <a:endParaRPr lang="es-CO"/>
          </a:p>
        </p:txBody>
      </p:sp>
      <p:sp>
        <p:nvSpPr>
          <p:cNvPr id="6" name="Marcador de número de diapositiva 5"/>
          <p:cNvSpPr>
            <a:spLocks noGrp="1"/>
          </p:cNvSpPr>
          <p:nvPr>
            <p:ph type="sldNum" sz="quarter" idx="12"/>
          </p:nvPr>
        </p:nvSpPr>
        <p:spPr>
          <a:xfrm>
            <a:off x="14474953" y="10517696"/>
            <a:ext cx="4623943" cy="276999"/>
          </a:xfrm>
        </p:spPr>
        <p:txBody>
          <a:bodyPr/>
          <a:lstStyle/>
          <a:p>
            <a:fld id="{5D033095-4ABA-40AE-9255-ED64D543AA0D}" type="slidenum">
              <a:rPr lang="es-CO" smtClean="0"/>
              <a:t>‹Nº›</a:t>
            </a:fld>
            <a:endParaRPr lang="es-CO"/>
          </a:p>
        </p:txBody>
      </p:sp>
    </p:spTree>
    <p:extLst>
      <p:ext uri="{BB962C8B-B14F-4D97-AF65-F5344CB8AC3E}">
        <p14:creationId xmlns:p14="http://schemas.microsoft.com/office/powerpoint/2010/main" val="1020888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48659" y="561861"/>
            <a:ext cx="13406780" cy="402590"/>
          </a:xfrm>
          <a:prstGeom prst="rect">
            <a:avLst/>
          </a:prstGeom>
        </p:spPr>
        <p:txBody>
          <a:bodyPr wrap="square" lIns="0" tIns="0" rIns="0" bIns="0">
            <a:spAutoFit/>
          </a:bodyPr>
          <a:lstStyle>
            <a:lvl1pPr>
              <a:defRPr sz="2450" b="0" i="0">
                <a:solidFill>
                  <a:srgbClr val="58595B"/>
                </a:solidFill>
                <a:latin typeface="Arial Black"/>
                <a:cs typeface="Arial Black"/>
              </a:defRPr>
            </a:lvl1pPr>
          </a:lstStyle>
          <a:p>
            <a:endParaRPr/>
          </a:p>
        </p:txBody>
      </p:sp>
      <p:sp>
        <p:nvSpPr>
          <p:cNvPr id="3" name="Holder 3"/>
          <p:cNvSpPr>
            <a:spLocks noGrp="1"/>
          </p:cNvSpPr>
          <p:nvPr>
            <p:ph type="body" idx="1"/>
          </p:nvPr>
        </p:nvSpPr>
        <p:spPr>
          <a:xfrm>
            <a:off x="382030" y="2183012"/>
            <a:ext cx="19340039" cy="28594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tmp"/></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2659" y="4046445"/>
            <a:ext cx="8470900" cy="3295518"/>
          </a:xfrm>
          <a:prstGeom prst="rect">
            <a:avLst/>
          </a:prstGeom>
        </p:spPr>
        <p:txBody>
          <a:bodyPr vert="horz" wrap="square" lIns="0" tIns="11430" rIns="0" bIns="0" rtlCol="0">
            <a:spAutoFit/>
          </a:bodyPr>
          <a:lstStyle/>
          <a:p>
            <a:pPr marL="12700" marR="5080" indent="370840">
              <a:lnSpc>
                <a:spcPct val="100899"/>
              </a:lnSpc>
              <a:spcBef>
                <a:spcPts val="90"/>
              </a:spcBef>
            </a:pPr>
            <a:r>
              <a:rPr lang="es-CO" sz="4500" spc="160" dirty="0">
                <a:solidFill>
                  <a:schemeClr val="tx1">
                    <a:lumMod val="50000"/>
                    <a:lumOff val="50000"/>
                  </a:schemeClr>
                </a:solidFill>
                <a:latin typeface="Arial Black"/>
                <a:cs typeface="Arial Black"/>
              </a:rPr>
              <a:t>INFORME</a:t>
            </a:r>
            <a:r>
              <a:rPr lang="es-CO" sz="4500" spc="150" dirty="0">
                <a:solidFill>
                  <a:schemeClr val="tx1">
                    <a:lumMod val="50000"/>
                    <a:lumOff val="50000"/>
                  </a:schemeClr>
                </a:solidFill>
                <a:latin typeface="Arial Black"/>
                <a:cs typeface="Arial Black"/>
              </a:rPr>
              <a:t> </a:t>
            </a:r>
            <a:r>
              <a:rPr lang="es-CO" sz="4500" spc="140" dirty="0">
                <a:solidFill>
                  <a:schemeClr val="tx1">
                    <a:lumMod val="50000"/>
                    <a:lumOff val="50000"/>
                  </a:schemeClr>
                </a:solidFill>
                <a:latin typeface="Arial Black"/>
                <a:cs typeface="Arial Black"/>
              </a:rPr>
              <a:t>MENSUAL</a:t>
            </a:r>
            <a:r>
              <a:rPr lang="es-CO" sz="4500" spc="155" dirty="0">
                <a:solidFill>
                  <a:schemeClr val="tx1">
                    <a:lumMod val="50000"/>
                    <a:lumOff val="50000"/>
                  </a:schemeClr>
                </a:solidFill>
                <a:latin typeface="Arial Black"/>
                <a:cs typeface="Arial Black"/>
              </a:rPr>
              <a:t> </a:t>
            </a:r>
            <a:r>
              <a:rPr lang="es-CO" sz="4500" spc="180" dirty="0">
                <a:solidFill>
                  <a:schemeClr val="tx1">
                    <a:lumMod val="50000"/>
                    <a:lumOff val="50000"/>
                  </a:schemeClr>
                </a:solidFill>
                <a:latin typeface="Arial Black"/>
                <a:cs typeface="Arial Black"/>
              </a:rPr>
              <a:t>DE </a:t>
            </a:r>
            <a:r>
              <a:rPr lang="es-CO" sz="4500" spc="185" dirty="0">
                <a:solidFill>
                  <a:schemeClr val="tx1">
                    <a:lumMod val="50000"/>
                    <a:lumOff val="50000"/>
                  </a:schemeClr>
                </a:solidFill>
                <a:latin typeface="Arial Black"/>
                <a:cs typeface="Arial Black"/>
              </a:rPr>
              <a:t> </a:t>
            </a:r>
            <a:r>
              <a:rPr lang="es-CO" sz="4500" spc="105" dirty="0">
                <a:solidFill>
                  <a:schemeClr val="tx1">
                    <a:lumMod val="50000"/>
                    <a:lumOff val="50000"/>
                  </a:schemeClr>
                </a:solidFill>
                <a:latin typeface="Arial Black"/>
                <a:cs typeface="Arial Black"/>
              </a:rPr>
              <a:t>LA</a:t>
            </a:r>
            <a:r>
              <a:rPr lang="es-CO" sz="4500" spc="155" dirty="0">
                <a:solidFill>
                  <a:schemeClr val="tx1">
                    <a:lumMod val="50000"/>
                    <a:lumOff val="50000"/>
                  </a:schemeClr>
                </a:solidFill>
                <a:latin typeface="Arial Black"/>
                <a:cs typeface="Arial Black"/>
              </a:rPr>
              <a:t> </a:t>
            </a:r>
            <a:r>
              <a:rPr lang="es-CO" sz="4500" spc="130" dirty="0">
                <a:solidFill>
                  <a:schemeClr val="tx1">
                    <a:lumMod val="50000"/>
                    <a:lumOff val="50000"/>
                  </a:schemeClr>
                </a:solidFill>
                <a:latin typeface="Arial Black"/>
                <a:cs typeface="Arial Black"/>
              </a:rPr>
              <a:t>CALIDAD</a:t>
            </a:r>
            <a:r>
              <a:rPr lang="es-CO" sz="4500" spc="155" dirty="0">
                <a:solidFill>
                  <a:schemeClr val="tx1">
                    <a:lumMod val="50000"/>
                    <a:lumOff val="50000"/>
                  </a:schemeClr>
                </a:solidFill>
                <a:latin typeface="Arial Black"/>
                <a:cs typeface="Arial Black"/>
              </a:rPr>
              <a:t> </a:t>
            </a:r>
            <a:r>
              <a:rPr lang="es-CO" sz="4500" spc="130" dirty="0">
                <a:solidFill>
                  <a:schemeClr val="tx1">
                    <a:lumMod val="50000"/>
                    <a:lumOff val="50000"/>
                  </a:schemeClr>
                </a:solidFill>
                <a:latin typeface="Arial Black"/>
                <a:cs typeface="Arial Black"/>
              </a:rPr>
              <a:t>DEL</a:t>
            </a:r>
            <a:r>
              <a:rPr lang="es-CO" sz="4500" spc="160" dirty="0">
                <a:solidFill>
                  <a:schemeClr val="tx1">
                    <a:lumMod val="50000"/>
                    <a:lumOff val="50000"/>
                  </a:schemeClr>
                </a:solidFill>
                <a:latin typeface="Arial Black"/>
                <a:cs typeface="Arial Black"/>
              </a:rPr>
              <a:t> </a:t>
            </a:r>
            <a:r>
              <a:rPr lang="es-CO" sz="4500" spc="140" dirty="0">
                <a:solidFill>
                  <a:schemeClr val="tx1">
                    <a:lumMod val="50000"/>
                    <a:lumOff val="50000"/>
                  </a:schemeClr>
                </a:solidFill>
                <a:latin typeface="Arial Black"/>
                <a:cs typeface="Arial Black"/>
              </a:rPr>
              <a:t>AIRE</a:t>
            </a:r>
            <a:r>
              <a:rPr lang="es-CO" sz="4500" spc="155" dirty="0">
                <a:solidFill>
                  <a:schemeClr val="tx1">
                    <a:lumMod val="50000"/>
                    <a:lumOff val="50000"/>
                  </a:schemeClr>
                </a:solidFill>
                <a:latin typeface="Arial Black"/>
                <a:cs typeface="Arial Black"/>
              </a:rPr>
              <a:t> </a:t>
            </a:r>
            <a:r>
              <a:rPr lang="es-CO" sz="4500" spc="180" dirty="0">
                <a:solidFill>
                  <a:schemeClr val="tx1">
                    <a:lumMod val="50000"/>
                    <a:lumOff val="50000"/>
                  </a:schemeClr>
                </a:solidFill>
                <a:latin typeface="Arial Black"/>
                <a:cs typeface="Arial Black"/>
              </a:rPr>
              <a:t>DE</a:t>
            </a:r>
            <a:endParaRPr lang="es-CO" sz="4500" dirty="0">
              <a:solidFill>
                <a:schemeClr val="tx1">
                  <a:lumMod val="50000"/>
                  <a:lumOff val="50000"/>
                </a:schemeClr>
              </a:solidFill>
              <a:latin typeface="Arial Black"/>
              <a:cs typeface="Arial Black"/>
            </a:endParaRPr>
          </a:p>
          <a:p>
            <a:pPr marL="2155825">
              <a:lnSpc>
                <a:spcPct val="100000"/>
              </a:lnSpc>
              <a:spcBef>
                <a:spcPts val="45"/>
              </a:spcBef>
            </a:pPr>
            <a:r>
              <a:rPr lang="es-CO" sz="4500" spc="114" dirty="0">
                <a:solidFill>
                  <a:schemeClr val="tx1">
                    <a:lumMod val="50000"/>
                    <a:lumOff val="50000"/>
                  </a:schemeClr>
                </a:solidFill>
                <a:latin typeface="Arial Black"/>
                <a:cs typeface="Arial Black"/>
              </a:rPr>
              <a:t>CARTAGENA</a:t>
            </a:r>
            <a:endParaRPr lang="es-CO" sz="4500" dirty="0">
              <a:solidFill>
                <a:schemeClr val="tx1">
                  <a:lumMod val="50000"/>
                  <a:lumOff val="50000"/>
                </a:schemeClr>
              </a:solidFill>
              <a:latin typeface="Arial Black"/>
              <a:cs typeface="Arial Black"/>
            </a:endParaRPr>
          </a:p>
          <a:p>
            <a:pPr marR="12700" algn="ctr">
              <a:lnSpc>
                <a:spcPct val="100000"/>
              </a:lnSpc>
              <a:spcBef>
                <a:spcPts val="3909"/>
              </a:spcBef>
            </a:pPr>
            <a:r>
              <a:rPr lang="es-CO" sz="4500" spc="30" dirty="0">
                <a:solidFill>
                  <a:srgbClr val="62954C"/>
                </a:solidFill>
                <a:latin typeface="Arial Black"/>
                <a:cs typeface="Arial Black"/>
              </a:rPr>
              <a:t>2024</a:t>
            </a:r>
            <a:endParaRPr lang="es-CO" sz="4500" dirty="0">
              <a:solidFill>
                <a:srgbClr val="62954C"/>
              </a:solidFill>
              <a:latin typeface="Arial Black"/>
              <a:cs typeface="Arial Black"/>
            </a:endParaRPr>
          </a:p>
        </p:txBody>
      </p:sp>
      <p:pic>
        <p:nvPicPr>
          <p:cNvPr id="3" name="object 3"/>
          <p:cNvPicPr/>
          <p:nvPr/>
        </p:nvPicPr>
        <p:blipFill>
          <a:blip r:embed="rId2" cstate="print"/>
          <a:stretch>
            <a:fillRect/>
          </a:stretch>
        </p:blipFill>
        <p:spPr>
          <a:xfrm>
            <a:off x="1167035" y="1577731"/>
            <a:ext cx="3912579" cy="2050130"/>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rcRect/>
          <a:stretch/>
        </p:blipFill>
        <p:spPr>
          <a:xfrm>
            <a:off x="5320004" y="1880758"/>
            <a:ext cx="4237265" cy="1851578"/>
          </a:xfrm>
          <a:prstGeom prst="rect">
            <a:avLst/>
          </a:prstGeom>
        </p:spPr>
      </p:pic>
      <p:pic>
        <p:nvPicPr>
          <p:cNvPr id="5" name="object 5"/>
          <p:cNvPicPr/>
          <p:nvPr/>
        </p:nvPicPr>
        <p:blipFill>
          <a:blip r:embed="rId4" cstate="print">
            <a:extLst>
              <a:ext uri="{28A0092B-C50C-407E-A947-70E740481C1C}">
                <a14:useLocalDpi xmlns:a14="http://schemas.microsoft.com/office/drawing/2010/main" val="0"/>
              </a:ext>
            </a:extLst>
          </a:blip>
          <a:srcRect/>
          <a:stretch/>
        </p:blipFill>
        <p:spPr>
          <a:xfrm>
            <a:off x="10350543" y="812"/>
            <a:ext cx="9753556" cy="11288838"/>
          </a:xfrm>
          <a:prstGeom prst="rect">
            <a:avLst/>
          </a:prstGeom>
        </p:spPr>
      </p:pic>
      <p:pic>
        <p:nvPicPr>
          <p:cNvPr id="6" name="object 6"/>
          <p:cNvPicPr/>
          <p:nvPr/>
        </p:nvPicPr>
        <p:blipFill>
          <a:blip r:embed="rId5" cstate="print"/>
          <a:stretch>
            <a:fillRect/>
          </a:stretch>
        </p:blipFill>
        <p:spPr>
          <a:xfrm>
            <a:off x="4687710" y="8143281"/>
            <a:ext cx="1285311" cy="1285311"/>
          </a:xfrm>
          <a:prstGeom prst="rect">
            <a:avLst/>
          </a:prstGeom>
        </p:spPr>
      </p:pic>
      <p:pic>
        <p:nvPicPr>
          <p:cNvPr id="7" name="object 7"/>
          <p:cNvPicPr/>
          <p:nvPr/>
        </p:nvPicPr>
        <p:blipFill>
          <a:blip r:embed="rId6" cstate="print"/>
          <a:stretch>
            <a:fillRect/>
          </a:stretch>
        </p:blipFill>
        <p:spPr>
          <a:xfrm>
            <a:off x="3067760" y="8143281"/>
            <a:ext cx="1285311" cy="1285311"/>
          </a:xfrm>
          <a:prstGeom prst="rect">
            <a:avLst/>
          </a:prstGeom>
        </p:spPr>
      </p:pic>
      <p:pic>
        <p:nvPicPr>
          <p:cNvPr id="8" name="object 8"/>
          <p:cNvPicPr/>
          <p:nvPr/>
        </p:nvPicPr>
        <p:blipFill>
          <a:blip r:embed="rId7" cstate="print"/>
          <a:stretch>
            <a:fillRect/>
          </a:stretch>
        </p:blipFill>
        <p:spPr>
          <a:xfrm>
            <a:off x="6307661" y="8143281"/>
            <a:ext cx="1285311" cy="12853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8299450" y="5389932"/>
            <a:ext cx="7033805" cy="4415997"/>
          </a:xfrm>
          <a:prstGeom prst="rect">
            <a:avLst/>
          </a:prstGeom>
        </p:spPr>
      </p:pic>
      <p:sp>
        <p:nvSpPr>
          <p:cNvPr id="8" name="object 8"/>
          <p:cNvSpPr txBox="1"/>
          <p:nvPr/>
        </p:nvSpPr>
        <p:spPr>
          <a:xfrm>
            <a:off x="222250" y="2120166"/>
            <a:ext cx="19505453" cy="2981072"/>
          </a:xfrm>
          <a:prstGeom prst="rect">
            <a:avLst/>
          </a:prstGeom>
          <a:ln w="10146">
            <a:solidFill>
              <a:srgbClr val="BCBEC0"/>
            </a:solidFill>
          </a:ln>
        </p:spPr>
        <p:txBody>
          <a:bodyPr vert="horz" wrap="square" lIns="0" tIns="0" rIns="0" bIns="0" rtlCol="0">
            <a:spAutoFit/>
          </a:bodyPr>
          <a:lstStyle/>
          <a:p>
            <a:pPr>
              <a:lnSpc>
                <a:spcPct val="100000"/>
              </a:lnSpc>
            </a:pPr>
            <a:endParaRPr sz="1500" dirty="0">
              <a:latin typeface="Times New Roman"/>
              <a:cs typeface="Times New Roman"/>
            </a:endParaRPr>
          </a:p>
          <a:p>
            <a:pPr>
              <a:lnSpc>
                <a:spcPct val="100000"/>
              </a:lnSpc>
              <a:spcBef>
                <a:spcPts val="30"/>
              </a:spcBef>
            </a:pPr>
            <a:endParaRPr sz="2000" dirty="0">
              <a:latin typeface="Times New Roman"/>
              <a:cs typeface="Times New Roman"/>
            </a:endParaRPr>
          </a:p>
          <a:p>
            <a:pPr marL="381635" marR="375285" algn="just">
              <a:lnSpc>
                <a:spcPct val="108000"/>
              </a:lnSpc>
            </a:pPr>
            <a:r>
              <a:rPr lang="es-CO" sz="2000" dirty="0">
                <a:solidFill>
                  <a:srgbClr val="58595B"/>
                </a:solidFill>
                <a:latin typeface="Arial MT"/>
                <a:cs typeface="Arial MT"/>
              </a:rPr>
              <a:t>Según </a:t>
            </a:r>
            <a:r>
              <a:rPr lang="es-CO" sz="2000" spc="-5" dirty="0">
                <a:solidFill>
                  <a:srgbClr val="58595B"/>
                </a:solidFill>
                <a:latin typeface="Arial MT"/>
                <a:cs typeface="Arial MT"/>
              </a:rPr>
              <a:t>el artículo 18 de la Resolución 2254 de 2017, el </a:t>
            </a:r>
            <a:r>
              <a:rPr lang="es-CO" sz="2000" dirty="0">
                <a:solidFill>
                  <a:srgbClr val="58595B"/>
                </a:solidFill>
                <a:latin typeface="Arial MT"/>
                <a:cs typeface="Arial MT"/>
              </a:rPr>
              <a:t>ICA </a:t>
            </a:r>
            <a:r>
              <a:rPr lang="es-CO" sz="2000" spc="-5" dirty="0">
                <a:solidFill>
                  <a:srgbClr val="58595B"/>
                </a:solidFill>
                <a:latin typeface="Arial MT"/>
                <a:cs typeface="Arial MT"/>
              </a:rPr>
              <a:t>es un </a:t>
            </a:r>
            <a:r>
              <a:rPr lang="es-CO" sz="2000" dirty="0">
                <a:solidFill>
                  <a:srgbClr val="58595B"/>
                </a:solidFill>
                <a:latin typeface="Arial MT"/>
                <a:cs typeface="Arial MT"/>
              </a:rPr>
              <a:t>valor </a:t>
            </a:r>
            <a:r>
              <a:rPr lang="es-CO" sz="2000" spc="-5" dirty="0">
                <a:solidFill>
                  <a:srgbClr val="58595B"/>
                </a:solidFill>
                <a:latin typeface="Arial MT"/>
                <a:cs typeface="Arial MT"/>
              </a:rPr>
              <a:t>adimensional para </a:t>
            </a:r>
            <a:r>
              <a:rPr lang="es-CO" sz="2000" dirty="0">
                <a:solidFill>
                  <a:srgbClr val="58595B"/>
                </a:solidFill>
                <a:latin typeface="Arial MT"/>
                <a:cs typeface="Arial MT"/>
              </a:rPr>
              <a:t>reportar </a:t>
            </a:r>
            <a:r>
              <a:rPr lang="es-CO" sz="2000" spc="-5" dirty="0">
                <a:solidFill>
                  <a:srgbClr val="58595B"/>
                </a:solidFill>
                <a:latin typeface="Arial MT"/>
                <a:cs typeface="Arial MT"/>
              </a:rPr>
              <a:t>el estado de la </a:t>
            </a:r>
            <a:r>
              <a:rPr lang="es-CO" sz="2000" dirty="0">
                <a:solidFill>
                  <a:srgbClr val="58595B"/>
                </a:solidFill>
                <a:latin typeface="Arial MT"/>
                <a:cs typeface="Arial MT"/>
              </a:rPr>
              <a:t>calidad </a:t>
            </a:r>
            <a:r>
              <a:rPr lang="es-CO" sz="2000" spc="5" dirty="0">
                <a:solidFill>
                  <a:srgbClr val="58595B"/>
                </a:solidFill>
                <a:latin typeface="Arial MT"/>
                <a:cs typeface="Arial MT"/>
              </a:rPr>
              <a:t> </a:t>
            </a:r>
            <a:r>
              <a:rPr lang="es-CO" sz="2000" spc="-5" dirty="0">
                <a:solidFill>
                  <a:srgbClr val="58595B"/>
                </a:solidFill>
                <a:latin typeface="Arial MT"/>
                <a:cs typeface="Arial MT"/>
              </a:rPr>
              <a:t>del</a:t>
            </a:r>
            <a:r>
              <a:rPr lang="es-CO" sz="2000" spc="-80" dirty="0">
                <a:solidFill>
                  <a:srgbClr val="58595B"/>
                </a:solidFill>
                <a:latin typeface="Arial MT"/>
                <a:cs typeface="Arial MT"/>
              </a:rPr>
              <a:t> </a:t>
            </a:r>
            <a:r>
              <a:rPr lang="es-CO" sz="2000" spc="-5" dirty="0">
                <a:solidFill>
                  <a:srgbClr val="58595B"/>
                </a:solidFill>
                <a:latin typeface="Arial MT"/>
                <a:cs typeface="Arial MT"/>
              </a:rPr>
              <a:t>aire</a:t>
            </a:r>
            <a:r>
              <a:rPr lang="es-CO" sz="2000" spc="-80" dirty="0">
                <a:solidFill>
                  <a:srgbClr val="58595B"/>
                </a:solidFill>
                <a:latin typeface="Arial MT"/>
                <a:cs typeface="Arial MT"/>
              </a:rPr>
              <a:t> </a:t>
            </a:r>
            <a:r>
              <a:rPr lang="es-CO" sz="2000" spc="-5" dirty="0">
                <a:solidFill>
                  <a:srgbClr val="58595B"/>
                </a:solidFill>
                <a:latin typeface="Arial MT"/>
                <a:cs typeface="Arial MT"/>
              </a:rPr>
              <a:t>en</a:t>
            </a:r>
            <a:r>
              <a:rPr lang="es-CO" sz="2000" spc="-75" dirty="0">
                <a:solidFill>
                  <a:srgbClr val="58595B"/>
                </a:solidFill>
                <a:latin typeface="Arial MT"/>
                <a:cs typeface="Arial MT"/>
              </a:rPr>
              <a:t> </a:t>
            </a:r>
            <a:r>
              <a:rPr lang="es-CO" sz="2000" dirty="0">
                <a:solidFill>
                  <a:srgbClr val="58595B"/>
                </a:solidFill>
                <a:latin typeface="Arial MT"/>
                <a:cs typeface="Arial MT"/>
              </a:rPr>
              <a:t>función</a:t>
            </a:r>
            <a:r>
              <a:rPr lang="es-CO" sz="2000" spc="-80" dirty="0">
                <a:solidFill>
                  <a:srgbClr val="58595B"/>
                </a:solidFill>
                <a:latin typeface="Arial MT"/>
                <a:cs typeface="Arial MT"/>
              </a:rPr>
              <a:t> </a:t>
            </a:r>
            <a:r>
              <a:rPr lang="es-CO" sz="2000" spc="-5" dirty="0">
                <a:solidFill>
                  <a:srgbClr val="58595B"/>
                </a:solidFill>
                <a:latin typeface="Arial MT"/>
                <a:cs typeface="Arial MT"/>
              </a:rPr>
              <a:t>de</a:t>
            </a:r>
            <a:r>
              <a:rPr lang="es-CO" sz="2000" spc="-75" dirty="0">
                <a:solidFill>
                  <a:srgbClr val="58595B"/>
                </a:solidFill>
                <a:latin typeface="Arial MT"/>
                <a:cs typeface="Arial MT"/>
              </a:rPr>
              <a:t> </a:t>
            </a:r>
            <a:r>
              <a:rPr lang="es-CO" sz="2000" spc="-5" dirty="0">
                <a:solidFill>
                  <a:srgbClr val="58595B"/>
                </a:solidFill>
                <a:latin typeface="Arial MT"/>
                <a:cs typeface="Arial MT"/>
              </a:rPr>
              <a:t>un</a:t>
            </a:r>
            <a:r>
              <a:rPr lang="es-CO" sz="2000" spc="-80" dirty="0">
                <a:solidFill>
                  <a:srgbClr val="58595B"/>
                </a:solidFill>
                <a:latin typeface="Arial MT"/>
                <a:cs typeface="Arial MT"/>
              </a:rPr>
              <a:t> </a:t>
            </a:r>
            <a:r>
              <a:rPr lang="es-CO" sz="2000" dirty="0">
                <a:solidFill>
                  <a:srgbClr val="58595B"/>
                </a:solidFill>
                <a:latin typeface="Arial MT"/>
                <a:cs typeface="Arial MT"/>
              </a:rPr>
              <a:t>código</a:t>
            </a:r>
            <a:r>
              <a:rPr lang="es-CO" sz="2000" spc="-75" dirty="0">
                <a:solidFill>
                  <a:srgbClr val="58595B"/>
                </a:solidFill>
                <a:latin typeface="Arial MT"/>
                <a:cs typeface="Arial MT"/>
              </a:rPr>
              <a:t> </a:t>
            </a:r>
            <a:r>
              <a:rPr lang="es-CO" sz="2000" spc="-5" dirty="0">
                <a:solidFill>
                  <a:srgbClr val="58595B"/>
                </a:solidFill>
                <a:latin typeface="Arial MT"/>
                <a:cs typeface="Arial MT"/>
              </a:rPr>
              <a:t>de</a:t>
            </a:r>
            <a:r>
              <a:rPr lang="es-CO" sz="2000" spc="-80" dirty="0">
                <a:solidFill>
                  <a:srgbClr val="58595B"/>
                </a:solidFill>
                <a:latin typeface="Arial MT"/>
                <a:cs typeface="Arial MT"/>
              </a:rPr>
              <a:t> </a:t>
            </a:r>
            <a:r>
              <a:rPr lang="es-CO" sz="2000" dirty="0">
                <a:solidFill>
                  <a:srgbClr val="58595B"/>
                </a:solidFill>
                <a:latin typeface="Arial MT"/>
                <a:cs typeface="Arial MT"/>
              </a:rPr>
              <a:t>colores</a:t>
            </a:r>
            <a:r>
              <a:rPr lang="es-CO" sz="2000" spc="-75" dirty="0">
                <a:solidFill>
                  <a:srgbClr val="58595B"/>
                </a:solidFill>
                <a:latin typeface="Arial MT"/>
                <a:cs typeface="Arial MT"/>
              </a:rPr>
              <a:t> </a:t>
            </a:r>
            <a:r>
              <a:rPr lang="es-CO" sz="2000" spc="-5" dirty="0">
                <a:solidFill>
                  <a:srgbClr val="58595B"/>
                </a:solidFill>
                <a:latin typeface="Arial MT"/>
                <a:cs typeface="Arial MT"/>
              </a:rPr>
              <a:t>al</a:t>
            </a:r>
            <a:r>
              <a:rPr lang="es-CO" sz="2000" spc="-80" dirty="0">
                <a:solidFill>
                  <a:srgbClr val="58595B"/>
                </a:solidFill>
                <a:latin typeface="Arial MT"/>
                <a:cs typeface="Arial MT"/>
              </a:rPr>
              <a:t> </a:t>
            </a:r>
            <a:r>
              <a:rPr lang="es-CO" sz="2000" dirty="0">
                <a:solidFill>
                  <a:srgbClr val="58595B"/>
                </a:solidFill>
                <a:latin typeface="Arial MT"/>
                <a:cs typeface="Arial MT"/>
              </a:rPr>
              <a:t>cual</a:t>
            </a:r>
            <a:r>
              <a:rPr lang="es-CO" sz="2000" spc="-80" dirty="0">
                <a:solidFill>
                  <a:srgbClr val="58595B"/>
                </a:solidFill>
                <a:latin typeface="Arial MT"/>
                <a:cs typeface="Arial MT"/>
              </a:rPr>
              <a:t> </a:t>
            </a:r>
            <a:r>
              <a:rPr lang="es-CO" sz="2000" spc="-5" dirty="0">
                <a:solidFill>
                  <a:srgbClr val="58595B"/>
                </a:solidFill>
                <a:latin typeface="Arial MT"/>
                <a:cs typeface="Arial MT"/>
              </a:rPr>
              <a:t>están</a:t>
            </a:r>
            <a:r>
              <a:rPr lang="es-CO" sz="2000" spc="-75" dirty="0">
                <a:solidFill>
                  <a:srgbClr val="58595B"/>
                </a:solidFill>
                <a:latin typeface="Arial MT"/>
                <a:cs typeface="Arial MT"/>
              </a:rPr>
              <a:t> </a:t>
            </a:r>
            <a:r>
              <a:rPr lang="es-CO" sz="2000" spc="-5" dirty="0">
                <a:solidFill>
                  <a:srgbClr val="58595B"/>
                </a:solidFill>
                <a:latin typeface="Arial MT"/>
                <a:cs typeface="Arial MT"/>
              </a:rPr>
              <a:t>asociados</a:t>
            </a:r>
            <a:r>
              <a:rPr lang="es-CO" sz="2000" spc="-80" dirty="0">
                <a:solidFill>
                  <a:srgbClr val="58595B"/>
                </a:solidFill>
                <a:latin typeface="Arial MT"/>
                <a:cs typeface="Arial MT"/>
              </a:rPr>
              <a:t> </a:t>
            </a:r>
            <a:r>
              <a:rPr lang="es-CO" sz="2000" spc="-5" dirty="0">
                <a:solidFill>
                  <a:srgbClr val="58595B"/>
                </a:solidFill>
                <a:latin typeface="Arial MT"/>
                <a:cs typeface="Arial MT"/>
              </a:rPr>
              <a:t>efectos</a:t>
            </a:r>
            <a:r>
              <a:rPr lang="es-CO" sz="2000" spc="-75" dirty="0">
                <a:solidFill>
                  <a:srgbClr val="58595B"/>
                </a:solidFill>
                <a:latin typeface="Arial MT"/>
                <a:cs typeface="Arial MT"/>
              </a:rPr>
              <a:t> </a:t>
            </a:r>
            <a:r>
              <a:rPr lang="es-CO" sz="2000" spc="-5" dirty="0">
                <a:solidFill>
                  <a:srgbClr val="58595B"/>
                </a:solidFill>
                <a:latin typeface="Arial MT"/>
                <a:cs typeface="Arial MT"/>
              </a:rPr>
              <a:t>generales</a:t>
            </a:r>
            <a:r>
              <a:rPr lang="es-CO" sz="2000" spc="-80" dirty="0">
                <a:solidFill>
                  <a:srgbClr val="58595B"/>
                </a:solidFill>
                <a:latin typeface="Arial MT"/>
                <a:cs typeface="Arial MT"/>
              </a:rPr>
              <a:t> </a:t>
            </a:r>
            <a:r>
              <a:rPr lang="es-CO" sz="2000" spc="-5" dirty="0">
                <a:solidFill>
                  <a:srgbClr val="58595B"/>
                </a:solidFill>
                <a:latin typeface="Arial MT"/>
                <a:cs typeface="Arial MT"/>
              </a:rPr>
              <a:t>que</a:t>
            </a:r>
            <a:r>
              <a:rPr lang="es-CO" sz="2000" spc="-75" dirty="0">
                <a:solidFill>
                  <a:srgbClr val="58595B"/>
                </a:solidFill>
                <a:latin typeface="Arial MT"/>
                <a:cs typeface="Arial MT"/>
              </a:rPr>
              <a:t> </a:t>
            </a:r>
            <a:r>
              <a:rPr lang="es-CO" sz="2000" spc="-5" dirty="0">
                <a:solidFill>
                  <a:srgbClr val="58595B"/>
                </a:solidFill>
                <a:latin typeface="Arial MT"/>
                <a:cs typeface="Arial MT"/>
              </a:rPr>
              <a:t>deben</a:t>
            </a:r>
            <a:r>
              <a:rPr lang="es-CO" sz="2000" spc="-80" dirty="0">
                <a:solidFill>
                  <a:srgbClr val="58595B"/>
                </a:solidFill>
                <a:latin typeface="Arial MT"/>
                <a:cs typeface="Arial MT"/>
              </a:rPr>
              <a:t> </a:t>
            </a:r>
            <a:r>
              <a:rPr lang="es-CO" sz="2000" dirty="0">
                <a:solidFill>
                  <a:srgbClr val="58595B"/>
                </a:solidFill>
                <a:latin typeface="Arial MT"/>
                <a:cs typeface="Arial MT"/>
              </a:rPr>
              <a:t>ser</a:t>
            </a:r>
            <a:r>
              <a:rPr lang="es-CO" sz="2000" spc="-75" dirty="0">
                <a:solidFill>
                  <a:srgbClr val="58595B"/>
                </a:solidFill>
                <a:latin typeface="Arial MT"/>
                <a:cs typeface="Arial MT"/>
              </a:rPr>
              <a:t> </a:t>
            </a:r>
            <a:r>
              <a:rPr lang="es-CO" sz="2000" dirty="0">
                <a:solidFill>
                  <a:srgbClr val="58595B"/>
                </a:solidFill>
                <a:latin typeface="Arial MT"/>
                <a:cs typeface="Arial MT"/>
              </a:rPr>
              <a:t>tenidos</a:t>
            </a:r>
            <a:r>
              <a:rPr lang="es-CO" sz="2000" spc="-80" dirty="0">
                <a:solidFill>
                  <a:srgbClr val="58595B"/>
                </a:solidFill>
                <a:latin typeface="Arial MT"/>
                <a:cs typeface="Arial MT"/>
              </a:rPr>
              <a:t> </a:t>
            </a:r>
            <a:r>
              <a:rPr lang="es-CO" sz="2000" spc="-5" dirty="0">
                <a:solidFill>
                  <a:srgbClr val="58595B"/>
                </a:solidFill>
                <a:latin typeface="Arial MT"/>
                <a:cs typeface="Arial MT"/>
              </a:rPr>
              <a:t>en</a:t>
            </a:r>
            <a:r>
              <a:rPr lang="es-CO" sz="2000" spc="-80" dirty="0">
                <a:solidFill>
                  <a:srgbClr val="58595B"/>
                </a:solidFill>
                <a:latin typeface="Arial MT"/>
                <a:cs typeface="Arial MT"/>
              </a:rPr>
              <a:t> </a:t>
            </a:r>
            <a:r>
              <a:rPr lang="es-CO" sz="2000" dirty="0">
                <a:solidFill>
                  <a:srgbClr val="58595B"/>
                </a:solidFill>
                <a:latin typeface="Arial MT"/>
                <a:cs typeface="Arial MT"/>
              </a:rPr>
              <a:t>cuenta</a:t>
            </a:r>
            <a:r>
              <a:rPr lang="es-CO" sz="2000" spc="-75" dirty="0">
                <a:solidFill>
                  <a:srgbClr val="58595B"/>
                </a:solidFill>
                <a:latin typeface="Arial MT"/>
                <a:cs typeface="Arial MT"/>
              </a:rPr>
              <a:t> </a:t>
            </a:r>
            <a:r>
              <a:rPr lang="es-CO" sz="2000" spc="-5" dirty="0">
                <a:solidFill>
                  <a:srgbClr val="58595B"/>
                </a:solidFill>
                <a:latin typeface="Arial MT"/>
                <a:cs typeface="Arial MT"/>
              </a:rPr>
              <a:t>para </a:t>
            </a:r>
            <a:r>
              <a:rPr lang="es-CO" sz="2000" spc="-375" dirty="0">
                <a:solidFill>
                  <a:srgbClr val="58595B"/>
                </a:solidFill>
                <a:latin typeface="Arial MT"/>
                <a:cs typeface="Arial MT"/>
              </a:rPr>
              <a:t> </a:t>
            </a:r>
            <a:r>
              <a:rPr lang="es-CO" sz="2000" dirty="0">
                <a:solidFill>
                  <a:srgbClr val="58595B"/>
                </a:solidFill>
                <a:latin typeface="Arial MT"/>
                <a:cs typeface="Arial MT"/>
              </a:rPr>
              <a:t>reducir </a:t>
            </a:r>
            <a:r>
              <a:rPr lang="es-CO" sz="2000" spc="-5" dirty="0">
                <a:solidFill>
                  <a:srgbClr val="58595B"/>
                </a:solidFill>
                <a:latin typeface="Arial MT"/>
                <a:cs typeface="Arial MT"/>
              </a:rPr>
              <a:t>la exposición </a:t>
            </a:r>
            <a:r>
              <a:rPr lang="es-CO" sz="2000" dirty="0">
                <a:solidFill>
                  <a:srgbClr val="58595B"/>
                </a:solidFill>
                <a:latin typeface="Arial MT"/>
                <a:cs typeface="Arial MT"/>
              </a:rPr>
              <a:t>a </a:t>
            </a:r>
            <a:r>
              <a:rPr lang="es-CO" sz="2000" spc="-5" dirty="0">
                <a:solidFill>
                  <a:srgbClr val="58595B"/>
                </a:solidFill>
                <a:latin typeface="Arial MT"/>
                <a:cs typeface="Arial MT"/>
              </a:rPr>
              <a:t>altas </a:t>
            </a:r>
            <a:r>
              <a:rPr lang="es-CO" sz="2000" dirty="0">
                <a:solidFill>
                  <a:srgbClr val="58595B"/>
                </a:solidFill>
                <a:latin typeface="Arial MT"/>
                <a:cs typeface="Arial MT"/>
              </a:rPr>
              <a:t>concentraciones </a:t>
            </a:r>
            <a:r>
              <a:rPr lang="es-CO" sz="2000" spc="-5" dirty="0">
                <a:solidFill>
                  <a:srgbClr val="58595B"/>
                </a:solidFill>
                <a:latin typeface="Arial MT"/>
                <a:cs typeface="Arial MT"/>
              </a:rPr>
              <a:t>por parte de la población. Dentro de un </a:t>
            </a:r>
            <a:r>
              <a:rPr lang="es-CO" sz="2000" dirty="0">
                <a:solidFill>
                  <a:srgbClr val="58595B"/>
                </a:solidFill>
                <a:latin typeface="Arial MT"/>
                <a:cs typeface="Arial MT"/>
              </a:rPr>
              <a:t>Sistema </a:t>
            </a:r>
            <a:r>
              <a:rPr lang="es-CO" sz="2000" spc="-5" dirty="0">
                <a:solidFill>
                  <a:srgbClr val="58595B"/>
                </a:solidFill>
                <a:latin typeface="Arial MT"/>
                <a:cs typeface="Arial MT"/>
              </a:rPr>
              <a:t>de </a:t>
            </a:r>
            <a:r>
              <a:rPr lang="es-CO" sz="2000" spc="-10" dirty="0">
                <a:solidFill>
                  <a:srgbClr val="58595B"/>
                </a:solidFill>
                <a:latin typeface="Arial MT"/>
                <a:cs typeface="Arial MT"/>
              </a:rPr>
              <a:t>Vigilancia </a:t>
            </a:r>
            <a:r>
              <a:rPr lang="es-CO" sz="2000" spc="-5" dirty="0">
                <a:solidFill>
                  <a:srgbClr val="58595B"/>
                </a:solidFill>
                <a:latin typeface="Arial MT"/>
                <a:cs typeface="Arial MT"/>
              </a:rPr>
              <a:t>de la Calidad </a:t>
            </a:r>
            <a:r>
              <a:rPr lang="es-CO" sz="2000" dirty="0">
                <a:solidFill>
                  <a:srgbClr val="58595B"/>
                </a:solidFill>
                <a:latin typeface="Arial MT"/>
                <a:cs typeface="Arial MT"/>
              </a:rPr>
              <a:t> </a:t>
            </a:r>
            <a:r>
              <a:rPr lang="es-CO" sz="2000" spc="-5" dirty="0">
                <a:solidFill>
                  <a:srgbClr val="58595B"/>
                </a:solidFill>
                <a:latin typeface="Arial MT"/>
                <a:cs typeface="Arial MT"/>
              </a:rPr>
              <a:t>del </a:t>
            </a:r>
            <a:r>
              <a:rPr lang="es-CO" sz="2000" dirty="0">
                <a:solidFill>
                  <a:srgbClr val="58595B"/>
                </a:solidFill>
                <a:latin typeface="Arial MT"/>
                <a:cs typeface="Arial MT"/>
              </a:rPr>
              <a:t>Aire, </a:t>
            </a:r>
            <a:r>
              <a:rPr lang="es-CO" sz="2000" spc="-5" dirty="0">
                <a:solidFill>
                  <a:srgbClr val="58595B"/>
                </a:solidFill>
                <a:latin typeface="Arial MT"/>
                <a:cs typeface="Arial MT"/>
              </a:rPr>
              <a:t>el </a:t>
            </a:r>
            <a:r>
              <a:rPr lang="es-CO" sz="2000" dirty="0">
                <a:solidFill>
                  <a:srgbClr val="58595B"/>
                </a:solidFill>
                <a:latin typeface="Arial MT"/>
                <a:cs typeface="Arial MT"/>
              </a:rPr>
              <a:t>ICA </a:t>
            </a:r>
            <a:r>
              <a:rPr lang="es-CO" sz="2000" spc="-5" dirty="0">
                <a:solidFill>
                  <a:srgbClr val="58595B"/>
                </a:solidFill>
                <a:latin typeface="Arial MT"/>
                <a:cs typeface="Arial MT"/>
              </a:rPr>
              <a:t>es un indicador que permite evaluar </a:t>
            </a:r>
            <a:r>
              <a:rPr lang="es-CO" sz="2000" dirty="0">
                <a:solidFill>
                  <a:srgbClr val="58595B"/>
                </a:solidFill>
                <a:latin typeface="Arial MT"/>
                <a:cs typeface="Arial MT"/>
              </a:rPr>
              <a:t>y </a:t>
            </a:r>
            <a:r>
              <a:rPr lang="es-CO" sz="2000" spc="-5" dirty="0">
                <a:solidFill>
                  <a:srgbClr val="58595B"/>
                </a:solidFill>
                <a:latin typeface="Arial MT"/>
                <a:cs typeface="Arial MT"/>
              </a:rPr>
              <a:t>establecer el estado del aire, </a:t>
            </a:r>
            <a:r>
              <a:rPr lang="es-CO" sz="2000" dirty="0">
                <a:solidFill>
                  <a:srgbClr val="58595B"/>
                </a:solidFill>
                <a:latin typeface="Arial MT"/>
                <a:cs typeface="Arial MT"/>
              </a:rPr>
              <a:t>realizar comparaciones con </a:t>
            </a:r>
            <a:r>
              <a:rPr lang="es-CO" sz="2000" spc="-5" dirty="0">
                <a:solidFill>
                  <a:srgbClr val="58595B"/>
                </a:solidFill>
                <a:latin typeface="Arial MT"/>
                <a:cs typeface="Arial MT"/>
              </a:rPr>
              <a:t>periodos </a:t>
            </a:r>
            <a:r>
              <a:rPr lang="es-CO" sz="2000" dirty="0">
                <a:solidFill>
                  <a:srgbClr val="58595B"/>
                </a:solidFill>
                <a:latin typeface="Arial MT"/>
                <a:cs typeface="Arial MT"/>
              </a:rPr>
              <a:t> </a:t>
            </a:r>
            <a:r>
              <a:rPr lang="es-CO" sz="2000" spc="-5" dirty="0">
                <a:solidFill>
                  <a:srgbClr val="58595B"/>
                </a:solidFill>
                <a:latin typeface="Arial MT"/>
                <a:cs typeface="Arial MT"/>
              </a:rPr>
              <a:t>anteriores </a:t>
            </a:r>
            <a:r>
              <a:rPr lang="es-CO" sz="2000" dirty="0">
                <a:solidFill>
                  <a:srgbClr val="58595B"/>
                </a:solidFill>
                <a:latin typeface="Arial MT"/>
                <a:cs typeface="Arial MT"/>
              </a:rPr>
              <a:t>a fin </a:t>
            </a:r>
            <a:r>
              <a:rPr lang="es-CO" sz="2000" spc="-5" dirty="0">
                <a:solidFill>
                  <a:srgbClr val="58595B"/>
                </a:solidFill>
                <a:latin typeface="Arial MT"/>
                <a:cs typeface="Arial MT"/>
              </a:rPr>
              <a:t>de </a:t>
            </a:r>
            <a:r>
              <a:rPr lang="es-CO" sz="2000" dirty="0">
                <a:solidFill>
                  <a:srgbClr val="58595B"/>
                </a:solidFill>
                <a:latin typeface="Arial MT"/>
                <a:cs typeface="Arial MT"/>
              </a:rPr>
              <a:t>conocer </a:t>
            </a:r>
            <a:r>
              <a:rPr lang="es-CO" sz="2000" spc="-5" dirty="0">
                <a:solidFill>
                  <a:srgbClr val="58595B"/>
                </a:solidFill>
                <a:latin typeface="Arial MT"/>
                <a:cs typeface="Arial MT"/>
              </a:rPr>
              <a:t>que </a:t>
            </a:r>
            <a:r>
              <a:rPr lang="es-CO" sz="2000" dirty="0">
                <a:solidFill>
                  <a:srgbClr val="58595B"/>
                </a:solidFill>
                <a:latin typeface="Arial MT"/>
                <a:cs typeface="Arial MT"/>
              </a:rPr>
              <a:t>tanta mejora o </a:t>
            </a:r>
            <a:r>
              <a:rPr lang="es-CO" sz="2000" spc="-5" dirty="0">
                <a:solidFill>
                  <a:srgbClr val="58595B"/>
                </a:solidFill>
                <a:latin typeface="Arial MT"/>
                <a:cs typeface="Arial MT"/>
              </a:rPr>
              <a:t>deterioro hay en este </a:t>
            </a:r>
            <a:r>
              <a:rPr lang="es-CO" sz="2000" dirty="0">
                <a:solidFill>
                  <a:srgbClr val="58595B"/>
                </a:solidFill>
                <a:latin typeface="Arial MT"/>
                <a:cs typeface="Arial MT"/>
              </a:rPr>
              <a:t>y </a:t>
            </a:r>
            <a:r>
              <a:rPr lang="es-CO" sz="2000" spc="-5" dirty="0">
                <a:solidFill>
                  <a:srgbClr val="58595B"/>
                </a:solidFill>
                <a:latin typeface="Arial MT"/>
                <a:cs typeface="Arial MT"/>
              </a:rPr>
              <a:t>la </a:t>
            </a:r>
            <a:r>
              <a:rPr lang="es-CO" sz="2000" dirty="0">
                <a:solidFill>
                  <a:srgbClr val="58595B"/>
                </a:solidFill>
                <a:latin typeface="Arial MT"/>
                <a:cs typeface="Arial MT"/>
              </a:rPr>
              <a:t>relación </a:t>
            </a:r>
            <a:r>
              <a:rPr lang="es-CO" sz="2000" spc="-5" dirty="0">
                <a:solidFill>
                  <a:srgbClr val="58595B"/>
                </a:solidFill>
                <a:latin typeface="Arial MT"/>
                <a:cs typeface="Arial MT"/>
              </a:rPr>
              <a:t>existente </a:t>
            </a:r>
            <a:r>
              <a:rPr lang="es-CO" sz="2000" dirty="0">
                <a:solidFill>
                  <a:srgbClr val="58595B"/>
                </a:solidFill>
                <a:latin typeface="Arial MT"/>
                <a:cs typeface="Arial MT"/>
              </a:rPr>
              <a:t>con </a:t>
            </a:r>
            <a:r>
              <a:rPr lang="es-CO" sz="2000" spc="-5" dirty="0">
                <a:solidFill>
                  <a:srgbClr val="58595B"/>
                </a:solidFill>
                <a:latin typeface="Arial MT"/>
                <a:cs typeface="Arial MT"/>
              </a:rPr>
              <a:t>los efectos </a:t>
            </a:r>
            <a:r>
              <a:rPr lang="es-CO" sz="2000" dirty="0">
                <a:solidFill>
                  <a:srgbClr val="58595B"/>
                </a:solidFill>
                <a:latin typeface="Arial MT"/>
                <a:cs typeface="Arial MT"/>
              </a:rPr>
              <a:t>a </a:t>
            </a:r>
            <a:r>
              <a:rPr lang="es-CO" sz="2000" spc="-5" dirty="0">
                <a:solidFill>
                  <a:srgbClr val="58595B"/>
                </a:solidFill>
                <a:latin typeface="Arial MT"/>
                <a:cs typeface="Arial MT"/>
              </a:rPr>
              <a:t>la </a:t>
            </a:r>
            <a:r>
              <a:rPr lang="es-CO" sz="2000" dirty="0">
                <a:solidFill>
                  <a:srgbClr val="58595B"/>
                </a:solidFill>
                <a:latin typeface="Arial MT"/>
                <a:cs typeface="Arial MT"/>
              </a:rPr>
              <a:t>salud. </a:t>
            </a:r>
            <a:r>
              <a:rPr lang="es-CO" sz="2000" spc="5" dirty="0">
                <a:solidFill>
                  <a:srgbClr val="58595B"/>
                </a:solidFill>
                <a:latin typeface="Arial MT"/>
                <a:cs typeface="Arial MT"/>
              </a:rPr>
              <a:t> </a:t>
            </a:r>
            <a:r>
              <a:rPr lang="es-CO" sz="2000" spc="-30" dirty="0">
                <a:solidFill>
                  <a:srgbClr val="58595B"/>
                </a:solidFill>
                <a:latin typeface="Arial MT"/>
                <a:cs typeface="Arial MT"/>
              </a:rPr>
              <a:t>También</a:t>
            </a:r>
            <a:r>
              <a:rPr lang="es-CO" sz="2000" spc="-55" dirty="0">
                <a:solidFill>
                  <a:srgbClr val="58595B"/>
                </a:solidFill>
                <a:latin typeface="Arial MT"/>
                <a:cs typeface="Arial MT"/>
              </a:rPr>
              <a:t> </a:t>
            </a:r>
            <a:r>
              <a:rPr lang="es-CO" sz="2000" spc="-5" dirty="0">
                <a:solidFill>
                  <a:srgbClr val="58595B"/>
                </a:solidFill>
                <a:latin typeface="Arial MT"/>
                <a:cs typeface="Arial MT"/>
              </a:rPr>
              <a:t>es</a:t>
            </a:r>
            <a:r>
              <a:rPr lang="es-CO" sz="2000" spc="-50" dirty="0">
                <a:solidFill>
                  <a:srgbClr val="58595B"/>
                </a:solidFill>
                <a:latin typeface="Arial MT"/>
                <a:cs typeface="Arial MT"/>
              </a:rPr>
              <a:t> </a:t>
            </a:r>
            <a:r>
              <a:rPr lang="es-CO" sz="2000" spc="-5" dirty="0">
                <a:solidFill>
                  <a:srgbClr val="58595B"/>
                </a:solidFill>
                <a:latin typeface="Arial MT"/>
                <a:cs typeface="Arial MT"/>
              </a:rPr>
              <a:t>una</a:t>
            </a:r>
            <a:r>
              <a:rPr lang="es-CO" sz="2000" spc="-50" dirty="0">
                <a:solidFill>
                  <a:srgbClr val="58595B"/>
                </a:solidFill>
                <a:latin typeface="Arial MT"/>
                <a:cs typeface="Arial MT"/>
              </a:rPr>
              <a:t> </a:t>
            </a:r>
            <a:r>
              <a:rPr lang="es-CO" sz="2000" spc="-5" dirty="0">
                <a:solidFill>
                  <a:srgbClr val="58595B"/>
                </a:solidFill>
                <a:latin typeface="Arial MT"/>
                <a:cs typeface="Arial MT"/>
              </a:rPr>
              <a:t>herramienta</a:t>
            </a:r>
            <a:r>
              <a:rPr lang="es-CO" sz="2000" spc="-55" dirty="0">
                <a:solidFill>
                  <a:srgbClr val="58595B"/>
                </a:solidFill>
                <a:latin typeface="Arial MT"/>
                <a:cs typeface="Arial MT"/>
              </a:rPr>
              <a:t> </a:t>
            </a:r>
            <a:r>
              <a:rPr lang="es-CO" sz="2000" spc="-5" dirty="0">
                <a:solidFill>
                  <a:srgbClr val="58595B"/>
                </a:solidFill>
                <a:latin typeface="Arial MT"/>
                <a:cs typeface="Arial MT"/>
              </a:rPr>
              <a:t>que</a:t>
            </a:r>
            <a:r>
              <a:rPr lang="es-CO" sz="2000" spc="-50" dirty="0">
                <a:solidFill>
                  <a:srgbClr val="58595B"/>
                </a:solidFill>
                <a:latin typeface="Arial MT"/>
                <a:cs typeface="Arial MT"/>
              </a:rPr>
              <a:t> </a:t>
            </a:r>
            <a:r>
              <a:rPr lang="es-CO" sz="2000" spc="-5" dirty="0">
                <a:solidFill>
                  <a:srgbClr val="58595B"/>
                </a:solidFill>
                <a:latin typeface="Arial MT"/>
                <a:cs typeface="Arial MT"/>
              </a:rPr>
              <a:t>permite</a:t>
            </a:r>
            <a:r>
              <a:rPr lang="es-CO" sz="2000" spc="-50" dirty="0">
                <a:solidFill>
                  <a:srgbClr val="58595B"/>
                </a:solidFill>
                <a:latin typeface="Arial MT"/>
                <a:cs typeface="Arial MT"/>
              </a:rPr>
              <a:t> </a:t>
            </a:r>
            <a:r>
              <a:rPr lang="es-CO" sz="2000" dirty="0">
                <a:solidFill>
                  <a:srgbClr val="58595B"/>
                </a:solidFill>
                <a:latin typeface="Arial MT"/>
                <a:cs typeface="Arial MT"/>
              </a:rPr>
              <a:t>a</a:t>
            </a:r>
            <a:r>
              <a:rPr lang="es-CO" sz="2000" spc="-50" dirty="0">
                <a:solidFill>
                  <a:srgbClr val="58595B"/>
                </a:solidFill>
                <a:latin typeface="Arial MT"/>
                <a:cs typeface="Arial MT"/>
              </a:rPr>
              <a:t> </a:t>
            </a:r>
            <a:r>
              <a:rPr lang="es-CO" sz="2000" spc="-5" dirty="0">
                <a:solidFill>
                  <a:srgbClr val="58595B"/>
                </a:solidFill>
                <a:latin typeface="Arial MT"/>
                <a:cs typeface="Arial MT"/>
              </a:rPr>
              <a:t>partir</a:t>
            </a:r>
            <a:r>
              <a:rPr lang="es-CO" sz="2000" spc="-55" dirty="0">
                <a:solidFill>
                  <a:srgbClr val="58595B"/>
                </a:solidFill>
                <a:latin typeface="Arial MT"/>
                <a:cs typeface="Arial MT"/>
              </a:rPr>
              <a:t> </a:t>
            </a:r>
            <a:r>
              <a:rPr lang="es-CO" sz="2000" spc="-5" dirty="0">
                <a:solidFill>
                  <a:srgbClr val="58595B"/>
                </a:solidFill>
                <a:latin typeface="Arial MT"/>
                <a:cs typeface="Arial MT"/>
              </a:rPr>
              <a:t>de</a:t>
            </a:r>
            <a:r>
              <a:rPr lang="es-CO" sz="2000" spc="-50" dirty="0">
                <a:solidFill>
                  <a:srgbClr val="58595B"/>
                </a:solidFill>
                <a:latin typeface="Arial MT"/>
                <a:cs typeface="Arial MT"/>
              </a:rPr>
              <a:t> </a:t>
            </a:r>
            <a:r>
              <a:rPr lang="es-CO" sz="2000" spc="-5" dirty="0">
                <a:solidFill>
                  <a:srgbClr val="58595B"/>
                </a:solidFill>
                <a:latin typeface="Arial MT"/>
                <a:cs typeface="Arial MT"/>
              </a:rPr>
              <a:t>las</a:t>
            </a:r>
            <a:r>
              <a:rPr lang="es-CO" sz="2000" spc="-50" dirty="0">
                <a:solidFill>
                  <a:srgbClr val="58595B"/>
                </a:solidFill>
                <a:latin typeface="Arial MT"/>
                <a:cs typeface="Arial MT"/>
              </a:rPr>
              <a:t> </a:t>
            </a:r>
            <a:r>
              <a:rPr lang="es-CO" sz="2000" dirty="0">
                <a:solidFill>
                  <a:srgbClr val="58595B"/>
                </a:solidFill>
                <a:latin typeface="Arial MT"/>
                <a:cs typeface="Arial MT"/>
              </a:rPr>
              <a:t>concentraciones</a:t>
            </a:r>
            <a:r>
              <a:rPr lang="es-CO" sz="2000" spc="-55" dirty="0">
                <a:solidFill>
                  <a:srgbClr val="58595B"/>
                </a:solidFill>
                <a:latin typeface="Arial MT"/>
                <a:cs typeface="Arial MT"/>
              </a:rPr>
              <a:t> </a:t>
            </a:r>
            <a:r>
              <a:rPr lang="es-CO" sz="2000" spc="-5" dirty="0">
                <a:solidFill>
                  <a:srgbClr val="58595B"/>
                </a:solidFill>
                <a:latin typeface="Arial MT"/>
                <a:cs typeface="Arial MT"/>
              </a:rPr>
              <a:t>dar</a:t>
            </a:r>
            <a:r>
              <a:rPr lang="es-CO" sz="2000" spc="-50" dirty="0">
                <a:solidFill>
                  <a:srgbClr val="58595B"/>
                </a:solidFill>
                <a:latin typeface="Arial MT"/>
                <a:cs typeface="Arial MT"/>
              </a:rPr>
              <a:t> </a:t>
            </a:r>
            <a:r>
              <a:rPr lang="es-CO" sz="2000" spc="-5" dirty="0">
                <a:solidFill>
                  <a:srgbClr val="58595B"/>
                </a:solidFill>
                <a:latin typeface="Arial MT"/>
                <a:cs typeface="Arial MT"/>
              </a:rPr>
              <a:t>una</a:t>
            </a:r>
            <a:r>
              <a:rPr lang="es-CO" sz="2000" spc="-50" dirty="0">
                <a:solidFill>
                  <a:srgbClr val="58595B"/>
                </a:solidFill>
                <a:latin typeface="Arial MT"/>
                <a:cs typeface="Arial MT"/>
              </a:rPr>
              <a:t> </a:t>
            </a:r>
            <a:r>
              <a:rPr lang="es-CO" sz="2000" spc="-5" dirty="0">
                <a:solidFill>
                  <a:srgbClr val="58595B"/>
                </a:solidFill>
                <a:latin typeface="Arial MT"/>
                <a:cs typeface="Arial MT"/>
              </a:rPr>
              <a:t>opinión</a:t>
            </a:r>
            <a:r>
              <a:rPr lang="es-CO" sz="2000" spc="-50" dirty="0">
                <a:solidFill>
                  <a:srgbClr val="58595B"/>
                </a:solidFill>
                <a:latin typeface="Arial MT"/>
                <a:cs typeface="Arial MT"/>
              </a:rPr>
              <a:t> </a:t>
            </a:r>
            <a:r>
              <a:rPr lang="es-CO" sz="2000" spc="-5" dirty="0">
                <a:solidFill>
                  <a:srgbClr val="58595B"/>
                </a:solidFill>
                <a:latin typeface="Arial MT"/>
                <a:cs typeface="Arial MT"/>
              </a:rPr>
              <a:t>pública</a:t>
            </a:r>
            <a:r>
              <a:rPr lang="es-CO" sz="2000" spc="-55" dirty="0">
                <a:solidFill>
                  <a:srgbClr val="58595B"/>
                </a:solidFill>
                <a:latin typeface="Arial MT"/>
                <a:cs typeface="Arial MT"/>
              </a:rPr>
              <a:t> </a:t>
            </a:r>
            <a:r>
              <a:rPr lang="es-CO" sz="2000" spc="-5" dirty="0">
                <a:solidFill>
                  <a:srgbClr val="58595B"/>
                </a:solidFill>
                <a:latin typeface="Arial MT"/>
                <a:cs typeface="Arial MT"/>
              </a:rPr>
              <a:t>entendible</a:t>
            </a:r>
            <a:r>
              <a:rPr lang="es-CO" sz="2000" spc="-45" dirty="0">
                <a:solidFill>
                  <a:srgbClr val="58595B"/>
                </a:solidFill>
                <a:latin typeface="Arial MT"/>
                <a:cs typeface="Arial MT"/>
              </a:rPr>
              <a:t> </a:t>
            </a:r>
            <a:r>
              <a:rPr lang="es-CO" sz="2000" spc="-5" dirty="0">
                <a:solidFill>
                  <a:srgbClr val="58595B"/>
                </a:solidFill>
                <a:latin typeface="Arial MT"/>
                <a:cs typeface="Arial MT"/>
              </a:rPr>
              <a:t>para</a:t>
            </a:r>
            <a:r>
              <a:rPr lang="es-CO" sz="2000" spc="-50" dirty="0">
                <a:solidFill>
                  <a:srgbClr val="58595B"/>
                </a:solidFill>
                <a:latin typeface="Arial MT"/>
                <a:cs typeface="Arial MT"/>
              </a:rPr>
              <a:t> </a:t>
            </a:r>
            <a:r>
              <a:rPr lang="es-CO" sz="2000" spc="-5" dirty="0">
                <a:solidFill>
                  <a:srgbClr val="58595B"/>
                </a:solidFill>
                <a:latin typeface="Arial MT"/>
                <a:cs typeface="Arial MT"/>
              </a:rPr>
              <a:t>las</a:t>
            </a:r>
            <a:r>
              <a:rPr lang="es-CO" sz="2000" spc="-50" dirty="0">
                <a:solidFill>
                  <a:srgbClr val="58595B"/>
                </a:solidFill>
                <a:latin typeface="Arial MT"/>
                <a:cs typeface="Arial MT"/>
              </a:rPr>
              <a:t> </a:t>
            </a:r>
            <a:r>
              <a:rPr lang="es-CO" sz="2000" spc="-5" dirty="0">
                <a:solidFill>
                  <a:srgbClr val="58595B"/>
                </a:solidFill>
                <a:latin typeface="Arial MT"/>
                <a:cs typeface="Arial MT"/>
              </a:rPr>
              <a:t>partes </a:t>
            </a:r>
            <a:r>
              <a:rPr lang="es-CO" sz="2000" dirty="0">
                <a:solidFill>
                  <a:srgbClr val="58595B"/>
                </a:solidFill>
                <a:latin typeface="Arial MT"/>
                <a:cs typeface="Arial MT"/>
              </a:rPr>
              <a:t> </a:t>
            </a:r>
            <a:r>
              <a:rPr lang="es-CO" sz="2000" spc="-5" dirty="0">
                <a:solidFill>
                  <a:srgbClr val="58595B"/>
                </a:solidFill>
                <a:latin typeface="Arial MT"/>
                <a:cs typeface="Arial MT"/>
              </a:rPr>
              <a:t>interesadas asociadas al </a:t>
            </a:r>
            <a:r>
              <a:rPr lang="es-CO" sz="2000" dirty="0">
                <a:solidFill>
                  <a:srgbClr val="58595B"/>
                </a:solidFill>
                <a:latin typeface="Arial MT"/>
                <a:cs typeface="Arial MT"/>
              </a:rPr>
              <a:t>sistema y tomar medidas </a:t>
            </a:r>
            <a:r>
              <a:rPr lang="es-CO" sz="2000" spc="-5" dirty="0">
                <a:solidFill>
                  <a:srgbClr val="58595B"/>
                </a:solidFill>
                <a:latin typeface="Arial MT"/>
                <a:cs typeface="Arial MT"/>
              </a:rPr>
              <a:t>de acción </a:t>
            </a:r>
            <a:r>
              <a:rPr lang="es-CO" sz="2000" dirty="0">
                <a:solidFill>
                  <a:srgbClr val="58595B"/>
                </a:solidFill>
                <a:latin typeface="Arial MT"/>
                <a:cs typeface="Arial MT"/>
              </a:rPr>
              <a:t>o </a:t>
            </a:r>
            <a:r>
              <a:rPr lang="es-CO" sz="2000" spc="-5" dirty="0">
                <a:solidFill>
                  <a:srgbClr val="58595B"/>
                </a:solidFill>
                <a:latin typeface="Arial MT"/>
                <a:cs typeface="Arial MT"/>
              </a:rPr>
              <a:t>planes de </a:t>
            </a:r>
            <a:r>
              <a:rPr lang="es-CO" sz="2000" dirty="0">
                <a:solidFill>
                  <a:srgbClr val="58595B"/>
                </a:solidFill>
                <a:latin typeface="Arial MT"/>
                <a:cs typeface="Arial MT"/>
              </a:rPr>
              <a:t>contingencia </a:t>
            </a:r>
            <a:r>
              <a:rPr lang="es-CO" sz="2000" spc="-5" dirty="0">
                <a:solidFill>
                  <a:srgbClr val="58595B"/>
                </a:solidFill>
                <a:latin typeface="Arial MT"/>
                <a:cs typeface="Arial MT"/>
              </a:rPr>
              <a:t>ante una posible eventualidad </a:t>
            </a:r>
            <a:r>
              <a:rPr lang="es-CO" sz="2000" dirty="0">
                <a:solidFill>
                  <a:srgbClr val="58595B"/>
                </a:solidFill>
                <a:latin typeface="Arial MT"/>
                <a:cs typeface="Arial MT"/>
              </a:rPr>
              <a:t> </a:t>
            </a:r>
            <a:r>
              <a:rPr lang="es-CO" sz="2000" spc="-5" dirty="0">
                <a:solidFill>
                  <a:srgbClr val="58595B"/>
                </a:solidFill>
                <a:latin typeface="Arial MT"/>
                <a:cs typeface="Arial MT"/>
              </a:rPr>
              <a:t>alarmante del</a:t>
            </a:r>
            <a:r>
              <a:rPr lang="es-CO" sz="2000" dirty="0">
                <a:solidFill>
                  <a:srgbClr val="58595B"/>
                </a:solidFill>
                <a:latin typeface="Arial MT"/>
                <a:cs typeface="Arial MT"/>
              </a:rPr>
              <a:t> </a:t>
            </a:r>
            <a:r>
              <a:rPr lang="es-CO" sz="2000" spc="-5" dirty="0">
                <a:solidFill>
                  <a:srgbClr val="58595B"/>
                </a:solidFill>
                <a:latin typeface="Arial MT"/>
                <a:cs typeface="Arial MT"/>
              </a:rPr>
              <a:t>estado</a:t>
            </a:r>
            <a:r>
              <a:rPr lang="es-CO" sz="2000" dirty="0">
                <a:solidFill>
                  <a:srgbClr val="58595B"/>
                </a:solidFill>
                <a:latin typeface="Arial MT"/>
                <a:cs typeface="Arial MT"/>
              </a:rPr>
              <a:t> </a:t>
            </a:r>
            <a:r>
              <a:rPr lang="es-CO" sz="2000" spc="-5" dirty="0">
                <a:solidFill>
                  <a:srgbClr val="58595B"/>
                </a:solidFill>
                <a:latin typeface="Arial MT"/>
                <a:cs typeface="Arial MT"/>
              </a:rPr>
              <a:t>de</a:t>
            </a:r>
            <a:r>
              <a:rPr lang="es-CO" sz="2000" dirty="0">
                <a:solidFill>
                  <a:srgbClr val="58595B"/>
                </a:solidFill>
                <a:latin typeface="Arial MT"/>
                <a:cs typeface="Arial MT"/>
              </a:rPr>
              <a:t> calidad </a:t>
            </a:r>
            <a:r>
              <a:rPr lang="es-CO" sz="2000" spc="-5" dirty="0">
                <a:solidFill>
                  <a:srgbClr val="58595B"/>
                </a:solidFill>
                <a:latin typeface="Arial MT"/>
                <a:cs typeface="Arial MT"/>
              </a:rPr>
              <a:t>del</a:t>
            </a:r>
            <a:r>
              <a:rPr lang="es-CO" sz="2000" dirty="0">
                <a:solidFill>
                  <a:srgbClr val="58595B"/>
                </a:solidFill>
                <a:latin typeface="Arial MT"/>
                <a:cs typeface="Arial MT"/>
              </a:rPr>
              <a:t> </a:t>
            </a:r>
            <a:r>
              <a:rPr lang="es-CO" sz="2000" spc="-5" dirty="0">
                <a:solidFill>
                  <a:srgbClr val="58595B"/>
                </a:solidFill>
                <a:latin typeface="Arial MT"/>
                <a:cs typeface="Arial MT"/>
              </a:rPr>
              <a:t>aire.</a:t>
            </a:r>
          </a:p>
          <a:p>
            <a:pPr marL="381635" marR="375285" algn="just">
              <a:lnSpc>
                <a:spcPct val="108000"/>
              </a:lnSpc>
            </a:pPr>
            <a:endParaRPr lang="es-CO" sz="1400" spc="-5" dirty="0">
              <a:solidFill>
                <a:srgbClr val="58595B"/>
              </a:solidFill>
              <a:latin typeface="Arial MT"/>
              <a:cs typeface="Arial MT"/>
            </a:endParaRPr>
          </a:p>
          <a:p>
            <a:pPr marL="381635" marR="375285" algn="just">
              <a:lnSpc>
                <a:spcPct val="108000"/>
              </a:lnSpc>
            </a:pPr>
            <a:endParaRPr lang="es-CO" sz="1400" dirty="0">
              <a:latin typeface="Arial MT"/>
              <a:cs typeface="Arial MT"/>
            </a:endParaRPr>
          </a:p>
        </p:txBody>
      </p:sp>
      <p:sp>
        <p:nvSpPr>
          <p:cNvPr id="10" name="object 10"/>
          <p:cNvSpPr txBox="1"/>
          <p:nvPr/>
        </p:nvSpPr>
        <p:spPr>
          <a:xfrm>
            <a:off x="11042650" y="10071838"/>
            <a:ext cx="3251835" cy="228268"/>
          </a:xfrm>
          <a:prstGeom prst="rect">
            <a:avLst/>
          </a:prstGeom>
        </p:spPr>
        <p:txBody>
          <a:bodyPr vert="horz" wrap="square" lIns="0" tIns="12700" rIns="0" bIns="0" rtlCol="0">
            <a:spAutoFit/>
          </a:bodyPr>
          <a:lstStyle/>
          <a:p>
            <a:pPr marL="12700">
              <a:lnSpc>
                <a:spcPct val="100000"/>
              </a:lnSpc>
              <a:spcBef>
                <a:spcPts val="100"/>
              </a:spcBef>
            </a:pPr>
            <a:r>
              <a:rPr lang="es-CO" sz="1400" dirty="0">
                <a:solidFill>
                  <a:srgbClr val="58595B"/>
                </a:solidFill>
                <a:latin typeface="Arial MT"/>
                <a:cs typeface="Arial MT"/>
              </a:rPr>
              <a:t>Grafica</a:t>
            </a:r>
            <a:r>
              <a:rPr lang="es-CO" sz="1400" spc="-10" dirty="0">
                <a:solidFill>
                  <a:srgbClr val="58595B"/>
                </a:solidFill>
                <a:latin typeface="Arial MT"/>
                <a:cs typeface="Arial MT"/>
              </a:rPr>
              <a:t> </a:t>
            </a:r>
            <a:r>
              <a:rPr lang="es-CO" sz="1400" spc="-5" dirty="0">
                <a:solidFill>
                  <a:srgbClr val="58595B"/>
                </a:solidFill>
                <a:latin typeface="Arial MT"/>
                <a:cs typeface="Arial MT"/>
              </a:rPr>
              <a:t>4.</a:t>
            </a:r>
            <a:r>
              <a:rPr lang="es-CO" sz="1400" spc="-10" dirty="0">
                <a:solidFill>
                  <a:srgbClr val="58595B"/>
                </a:solidFill>
                <a:latin typeface="Arial MT"/>
                <a:cs typeface="Arial MT"/>
              </a:rPr>
              <a:t> </a:t>
            </a:r>
            <a:r>
              <a:rPr lang="es-CO" sz="1400" dirty="0">
                <a:solidFill>
                  <a:srgbClr val="58595B"/>
                </a:solidFill>
                <a:latin typeface="Arial MT"/>
                <a:cs typeface="Arial MT"/>
              </a:rPr>
              <a:t>Índice</a:t>
            </a:r>
            <a:r>
              <a:rPr lang="es-CO" sz="1400" spc="-5" dirty="0">
                <a:solidFill>
                  <a:srgbClr val="58595B"/>
                </a:solidFill>
                <a:latin typeface="Arial MT"/>
                <a:cs typeface="Arial MT"/>
              </a:rPr>
              <a:t> Calidad</a:t>
            </a:r>
            <a:r>
              <a:rPr lang="es-CO" sz="1400" spc="-10" dirty="0">
                <a:solidFill>
                  <a:srgbClr val="58595B"/>
                </a:solidFill>
                <a:latin typeface="Arial MT"/>
                <a:cs typeface="Arial MT"/>
              </a:rPr>
              <a:t> </a:t>
            </a:r>
            <a:r>
              <a:rPr lang="es-CO" sz="1400" spc="-5" dirty="0">
                <a:solidFill>
                  <a:srgbClr val="58595B"/>
                </a:solidFill>
                <a:latin typeface="Arial MT"/>
                <a:cs typeface="Arial MT"/>
              </a:rPr>
              <a:t>de</a:t>
            </a:r>
            <a:r>
              <a:rPr lang="es-CO" sz="1400" spc="-85" dirty="0">
                <a:solidFill>
                  <a:srgbClr val="58595B"/>
                </a:solidFill>
                <a:latin typeface="Arial MT"/>
                <a:cs typeface="Arial MT"/>
              </a:rPr>
              <a:t> </a:t>
            </a:r>
            <a:r>
              <a:rPr lang="es-CO" sz="1400" dirty="0">
                <a:solidFill>
                  <a:srgbClr val="58595B"/>
                </a:solidFill>
                <a:latin typeface="Arial MT"/>
                <a:cs typeface="Arial MT"/>
              </a:rPr>
              <a:t>Aire</a:t>
            </a:r>
            <a:endParaRPr lang="es-CO" sz="1400" dirty="0">
              <a:latin typeface="Arial MT"/>
              <a:cs typeface="Arial MT"/>
            </a:endParaRPr>
          </a:p>
        </p:txBody>
      </p:sp>
      <p:sp>
        <p:nvSpPr>
          <p:cNvPr id="11" name="object 11"/>
          <p:cNvSpPr txBox="1"/>
          <p:nvPr/>
        </p:nvSpPr>
        <p:spPr>
          <a:xfrm>
            <a:off x="10857865" y="10442098"/>
            <a:ext cx="3436620" cy="228268"/>
          </a:xfrm>
          <a:prstGeom prst="rect">
            <a:avLst/>
          </a:prstGeom>
        </p:spPr>
        <p:txBody>
          <a:bodyPr vert="horz" wrap="square" lIns="0" tIns="12700" rIns="0" bIns="0" rtlCol="0">
            <a:spAutoFit/>
          </a:bodyPr>
          <a:lstStyle/>
          <a:p>
            <a:pPr marL="12700">
              <a:lnSpc>
                <a:spcPct val="100000"/>
              </a:lnSpc>
              <a:spcBef>
                <a:spcPts val="100"/>
              </a:spcBef>
            </a:pPr>
            <a:r>
              <a:rPr lang="es-CO" sz="1400" dirty="0">
                <a:solidFill>
                  <a:srgbClr val="58595B"/>
                </a:solidFill>
                <a:latin typeface="Arial MT"/>
                <a:cs typeface="Arial MT"/>
              </a:rPr>
              <a:t>Fuente:</a:t>
            </a:r>
            <a:r>
              <a:rPr lang="es-CO" sz="1400" spc="-15" dirty="0">
                <a:solidFill>
                  <a:srgbClr val="58595B"/>
                </a:solidFill>
                <a:latin typeface="Arial MT"/>
                <a:cs typeface="Arial MT"/>
              </a:rPr>
              <a:t> </a:t>
            </a:r>
            <a:r>
              <a:rPr lang="es-CO" sz="1400" dirty="0">
                <a:solidFill>
                  <a:srgbClr val="58595B"/>
                </a:solidFill>
                <a:latin typeface="Arial MT"/>
                <a:cs typeface="Arial MT"/>
              </a:rPr>
              <a:t>Área</a:t>
            </a:r>
            <a:r>
              <a:rPr lang="es-CO" sz="1400" spc="-10" dirty="0">
                <a:solidFill>
                  <a:srgbClr val="58595B"/>
                </a:solidFill>
                <a:latin typeface="Arial MT"/>
                <a:cs typeface="Arial MT"/>
              </a:rPr>
              <a:t> </a:t>
            </a:r>
            <a:r>
              <a:rPr lang="es-CO" sz="1400" dirty="0">
                <a:solidFill>
                  <a:srgbClr val="58595B"/>
                </a:solidFill>
                <a:latin typeface="Arial MT"/>
                <a:cs typeface="Arial MT"/>
              </a:rPr>
              <a:t>metropolitana</a:t>
            </a:r>
            <a:r>
              <a:rPr lang="es-CO" sz="1400" spc="-15" dirty="0">
                <a:solidFill>
                  <a:srgbClr val="58595B"/>
                </a:solidFill>
                <a:latin typeface="Arial MT"/>
                <a:cs typeface="Arial MT"/>
              </a:rPr>
              <a:t> </a:t>
            </a:r>
            <a:r>
              <a:rPr lang="es-CO" sz="1400" spc="-25" dirty="0">
                <a:solidFill>
                  <a:srgbClr val="58595B"/>
                </a:solidFill>
                <a:latin typeface="Arial MT"/>
                <a:cs typeface="Arial MT"/>
              </a:rPr>
              <a:t>Valle</a:t>
            </a:r>
            <a:r>
              <a:rPr lang="es-CO" sz="1400" spc="-10" dirty="0">
                <a:solidFill>
                  <a:srgbClr val="58595B"/>
                </a:solidFill>
                <a:latin typeface="Arial MT"/>
                <a:cs typeface="Arial MT"/>
              </a:rPr>
              <a:t> </a:t>
            </a:r>
            <a:r>
              <a:rPr lang="es-CO" sz="1400" spc="-5" dirty="0">
                <a:solidFill>
                  <a:srgbClr val="58595B"/>
                </a:solidFill>
                <a:latin typeface="Arial MT"/>
                <a:cs typeface="Arial MT"/>
              </a:rPr>
              <a:t>de</a:t>
            </a:r>
            <a:r>
              <a:rPr lang="es-CO" sz="1400" spc="-90" dirty="0">
                <a:solidFill>
                  <a:srgbClr val="58595B"/>
                </a:solidFill>
                <a:latin typeface="Arial MT"/>
                <a:cs typeface="Arial MT"/>
              </a:rPr>
              <a:t> </a:t>
            </a:r>
            <a:r>
              <a:rPr lang="es-CO" sz="1400" dirty="0">
                <a:solidFill>
                  <a:srgbClr val="58595B"/>
                </a:solidFill>
                <a:latin typeface="Arial MT"/>
                <a:cs typeface="Arial MT"/>
              </a:rPr>
              <a:t>Aburrá</a:t>
            </a:r>
            <a:endParaRPr lang="es-CO" sz="1400" dirty="0">
              <a:latin typeface="Arial MT"/>
              <a:cs typeface="Arial MT"/>
            </a:endParaRPr>
          </a:p>
        </p:txBody>
      </p:sp>
      <p:grpSp>
        <p:nvGrpSpPr>
          <p:cNvPr id="20" name="Grupo 19">
            <a:extLst>
              <a:ext uri="{FF2B5EF4-FFF2-40B4-BE49-F238E27FC236}">
                <a16:creationId xmlns:a16="http://schemas.microsoft.com/office/drawing/2014/main" id="{6A174BDA-11F4-4B75-A9D2-20F31715E6DD}"/>
              </a:ext>
            </a:extLst>
          </p:cNvPr>
          <p:cNvGrpSpPr/>
          <p:nvPr/>
        </p:nvGrpSpPr>
        <p:grpSpPr>
          <a:xfrm>
            <a:off x="364649" y="388312"/>
            <a:ext cx="19363054" cy="1356639"/>
            <a:chOff x="364649" y="1844674"/>
            <a:chExt cx="19363054" cy="1356639"/>
          </a:xfrm>
        </p:grpSpPr>
        <p:sp>
          <p:nvSpPr>
            <p:cNvPr id="21" name="Rectángulo 20">
              <a:extLst>
                <a:ext uri="{FF2B5EF4-FFF2-40B4-BE49-F238E27FC236}">
                  <a16:creationId xmlns:a16="http://schemas.microsoft.com/office/drawing/2014/main" id="{755C4485-A506-4C50-8134-A6F506998F7D}"/>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a:extLst>
                <a:ext uri="{FF2B5EF4-FFF2-40B4-BE49-F238E27FC236}">
                  <a16:creationId xmlns:a16="http://schemas.microsoft.com/office/drawing/2014/main" id="{F9848A0C-2B40-4C07-944B-0941344AE8EA}"/>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3" name="object 3">
            <a:extLst>
              <a:ext uri="{FF2B5EF4-FFF2-40B4-BE49-F238E27FC236}">
                <a16:creationId xmlns:a16="http://schemas.microsoft.com/office/drawing/2014/main" id="{6B023F5F-A150-414D-99C4-20837C89B3B8}"/>
              </a:ext>
            </a:extLst>
          </p:cNvPr>
          <p:cNvSpPr txBox="1"/>
          <p:nvPr/>
        </p:nvSpPr>
        <p:spPr>
          <a:xfrm>
            <a:off x="2957988" y="852124"/>
            <a:ext cx="7777857" cy="381515"/>
          </a:xfrm>
          <a:prstGeom prst="rect">
            <a:avLst/>
          </a:prstGeom>
          <a:noFill/>
        </p:spPr>
        <p:txBody>
          <a:bodyPr vert="horz" wrap="square" lIns="0" tIns="4445" rIns="0" bIns="0" rtlCol="0">
            <a:spAutoFit/>
          </a:bodyPr>
          <a:lstStyle/>
          <a:p>
            <a:pPr marL="382270">
              <a:lnSpc>
                <a:spcPct val="100000"/>
              </a:lnSpc>
            </a:pPr>
            <a:r>
              <a:rPr lang="es-CO" sz="2450" spc="85" dirty="0">
                <a:solidFill>
                  <a:srgbClr val="ABD675"/>
                </a:solidFill>
                <a:latin typeface="Arial Black"/>
                <a:cs typeface="Arial Black"/>
              </a:rPr>
              <a:t>ÍNDICE</a:t>
            </a:r>
            <a:r>
              <a:rPr lang="es-CO" sz="2450" spc="80"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0" dirty="0">
                <a:solidFill>
                  <a:srgbClr val="ABD675"/>
                </a:solidFill>
                <a:latin typeface="Arial Black"/>
                <a:cs typeface="Arial Black"/>
              </a:rPr>
              <a:t>CALIDAD</a:t>
            </a:r>
            <a:r>
              <a:rPr lang="es-CO" sz="2450" spc="85"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5" dirty="0">
                <a:solidFill>
                  <a:srgbClr val="ABD675"/>
                </a:solidFill>
                <a:latin typeface="Arial Black"/>
                <a:cs typeface="Arial Black"/>
              </a:rPr>
              <a:t>AIRE</a:t>
            </a:r>
            <a:r>
              <a:rPr lang="es-CO" sz="2450" spc="40" dirty="0">
                <a:solidFill>
                  <a:srgbClr val="ABD675"/>
                </a:solidFill>
                <a:latin typeface="Arial Black"/>
                <a:cs typeface="Arial Black"/>
              </a:rPr>
              <a:t> </a:t>
            </a:r>
            <a:r>
              <a:rPr lang="es-CO" sz="3675" spc="7" baseline="5668" dirty="0">
                <a:solidFill>
                  <a:srgbClr val="ABD675"/>
                </a:solidFill>
                <a:latin typeface="Arial Black"/>
                <a:cs typeface="Arial Black"/>
              </a:rPr>
              <a:t>-</a:t>
            </a:r>
            <a:r>
              <a:rPr lang="es-CO" sz="3675" spc="67" baseline="5668" dirty="0">
                <a:solidFill>
                  <a:srgbClr val="ABD675"/>
                </a:solidFill>
                <a:latin typeface="Arial Black"/>
                <a:cs typeface="Arial Black"/>
              </a:rPr>
              <a:t> </a:t>
            </a:r>
            <a:r>
              <a:rPr lang="es-CO" sz="2450" spc="100" dirty="0">
                <a:solidFill>
                  <a:srgbClr val="ABD675"/>
                </a:solidFill>
                <a:latin typeface="Arial Black"/>
                <a:cs typeface="Arial Black"/>
              </a:rPr>
              <a:t>ICA</a:t>
            </a:r>
            <a:endParaRPr lang="es-CO" sz="2450" dirty="0">
              <a:latin typeface="Arial Black"/>
              <a:cs typeface="Arial Black"/>
            </a:endParaRPr>
          </a:p>
        </p:txBody>
      </p:sp>
      <p:sp>
        <p:nvSpPr>
          <p:cNvPr id="24" name="object 3">
            <a:extLst>
              <a:ext uri="{FF2B5EF4-FFF2-40B4-BE49-F238E27FC236}">
                <a16:creationId xmlns:a16="http://schemas.microsoft.com/office/drawing/2014/main" id="{EBDA2F4B-2A12-4A71-AC42-A6BB66ADC80C}"/>
              </a:ext>
            </a:extLst>
          </p:cNvPr>
          <p:cNvSpPr txBox="1"/>
          <p:nvPr/>
        </p:nvSpPr>
        <p:spPr>
          <a:xfrm>
            <a:off x="646965" y="785900"/>
            <a:ext cx="1750963" cy="558486"/>
          </a:xfrm>
          <a:prstGeom prst="rect">
            <a:avLst/>
          </a:prstGeom>
          <a:noFill/>
        </p:spPr>
        <p:txBody>
          <a:bodyPr vert="horz" wrap="square" lIns="0" tIns="4445" rIns="0" bIns="0" rtlCol="0">
            <a:spAutoFit/>
          </a:bodyPr>
          <a:lstStyle/>
          <a:p>
            <a:pPr marL="382270">
              <a:lnSpc>
                <a:spcPct val="100000"/>
              </a:lnSpc>
            </a:pPr>
            <a:r>
              <a:rPr lang="es-MX" sz="3600" spc="85" dirty="0">
                <a:solidFill>
                  <a:srgbClr val="82E6F0"/>
                </a:solidFill>
                <a:latin typeface="Arial Black"/>
                <a:cs typeface="Arial Black"/>
              </a:rPr>
              <a:t>ICA</a:t>
            </a:r>
            <a:endParaRPr lang="es-CO" sz="3600" dirty="0">
              <a:solidFill>
                <a:srgbClr val="82E6F0"/>
              </a:solidFill>
              <a:latin typeface="Arial Black"/>
              <a:cs typeface="Arial Black"/>
            </a:endParaRPr>
          </a:p>
        </p:txBody>
      </p:sp>
      <p:pic>
        <p:nvPicPr>
          <p:cNvPr id="1026" name="Picture 2" descr="Diagrama que muestra el índice de calidad del aire con escalas de color |  Vector Gratis">
            <a:extLst>
              <a:ext uri="{FF2B5EF4-FFF2-40B4-BE49-F238E27FC236}">
                <a16:creationId xmlns:a16="http://schemas.microsoft.com/office/drawing/2014/main" id="{6E6DE1CB-7997-56EA-5F5A-87FA76166B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490" y="5248982"/>
            <a:ext cx="3648075" cy="5427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2863206" y="8903644"/>
            <a:ext cx="5100302" cy="505267"/>
          </a:xfrm>
          <a:prstGeom prst="rect">
            <a:avLst/>
          </a:prstGeom>
        </p:spPr>
        <p:txBody>
          <a:bodyPr vert="horz" wrap="square" lIns="0" tIns="12700" rIns="0" bIns="0" rtlCol="0">
            <a:spAutoFit/>
          </a:bodyPr>
          <a:lstStyle/>
          <a:p>
            <a:pPr marL="12700" algn="ctr">
              <a:lnSpc>
                <a:spcPct val="100000"/>
              </a:lnSpc>
              <a:spcBef>
                <a:spcPts val="100"/>
              </a:spcBef>
            </a:pPr>
            <a:r>
              <a:rPr lang="es-CO" sz="1600" b="1" dirty="0">
                <a:solidFill>
                  <a:schemeClr val="tx1">
                    <a:lumMod val="65000"/>
                    <a:lumOff val="35000"/>
                  </a:schemeClr>
                </a:solidFill>
                <a:latin typeface="Arial MT"/>
                <a:cs typeface="Arial MT"/>
              </a:rPr>
              <a:t>Grafica</a:t>
            </a:r>
            <a:r>
              <a:rPr lang="es-CO" sz="1600" b="1" spc="-10" dirty="0">
                <a:solidFill>
                  <a:schemeClr val="tx1">
                    <a:lumMod val="65000"/>
                    <a:lumOff val="35000"/>
                  </a:schemeClr>
                </a:solidFill>
                <a:latin typeface="Arial MT"/>
                <a:cs typeface="Arial MT"/>
              </a:rPr>
              <a:t> 8</a:t>
            </a:r>
            <a:r>
              <a:rPr lang="es-CO" sz="1600" b="1" spc="-5" dirty="0">
                <a:solidFill>
                  <a:schemeClr val="tx1">
                    <a:lumMod val="65000"/>
                    <a:lumOff val="35000"/>
                  </a:schemeClr>
                </a:solidFill>
                <a:latin typeface="Arial MT"/>
                <a:cs typeface="Arial MT"/>
              </a:rPr>
              <a:t>.</a:t>
            </a:r>
            <a:r>
              <a:rPr lang="es-CO" sz="1600" b="1" spc="-10" dirty="0">
                <a:solidFill>
                  <a:schemeClr val="tx1">
                    <a:lumMod val="65000"/>
                    <a:lumOff val="35000"/>
                  </a:schemeClr>
                </a:solidFill>
                <a:latin typeface="Arial MT"/>
                <a:cs typeface="Arial MT"/>
              </a:rPr>
              <a:t> </a:t>
            </a:r>
            <a:r>
              <a:rPr lang="es-CO" sz="1600" b="1" dirty="0">
                <a:solidFill>
                  <a:schemeClr val="tx1">
                    <a:lumMod val="50000"/>
                    <a:lumOff val="50000"/>
                  </a:schemeClr>
                </a:solidFill>
                <a:latin typeface="Arial MT"/>
                <a:cs typeface="Arial MT"/>
              </a:rPr>
              <a:t>Índice</a:t>
            </a:r>
            <a:r>
              <a:rPr lang="es-CO" sz="1600" b="1" spc="-5" dirty="0">
                <a:solidFill>
                  <a:schemeClr val="tx1">
                    <a:lumMod val="50000"/>
                    <a:lumOff val="50000"/>
                  </a:schemeClr>
                </a:solidFill>
                <a:latin typeface="Arial MT"/>
                <a:cs typeface="Arial MT"/>
              </a:rPr>
              <a:t> Calidad</a:t>
            </a:r>
            <a:r>
              <a:rPr lang="es-CO" sz="1600" b="1" spc="-10" dirty="0">
                <a:solidFill>
                  <a:schemeClr val="tx1">
                    <a:lumMod val="50000"/>
                    <a:lumOff val="50000"/>
                  </a:schemeClr>
                </a:solidFill>
                <a:latin typeface="Arial MT"/>
                <a:cs typeface="Arial MT"/>
              </a:rPr>
              <a:t> </a:t>
            </a:r>
            <a:r>
              <a:rPr lang="es-CO" sz="1600" b="1" spc="-5" dirty="0">
                <a:solidFill>
                  <a:schemeClr val="tx1">
                    <a:lumMod val="50000"/>
                    <a:lumOff val="50000"/>
                  </a:schemeClr>
                </a:solidFill>
                <a:latin typeface="Arial MT"/>
                <a:cs typeface="Arial MT"/>
              </a:rPr>
              <a:t>de</a:t>
            </a:r>
            <a:r>
              <a:rPr lang="es-CO" sz="1600" b="1" spc="-85" dirty="0">
                <a:solidFill>
                  <a:schemeClr val="tx1">
                    <a:lumMod val="50000"/>
                    <a:lumOff val="50000"/>
                  </a:schemeClr>
                </a:solidFill>
                <a:latin typeface="Arial MT"/>
                <a:cs typeface="Arial MT"/>
              </a:rPr>
              <a:t> </a:t>
            </a:r>
            <a:r>
              <a:rPr lang="es-CO" sz="1600" b="1" dirty="0">
                <a:solidFill>
                  <a:schemeClr val="tx1">
                    <a:lumMod val="50000"/>
                    <a:lumOff val="50000"/>
                  </a:schemeClr>
                </a:solidFill>
                <a:latin typeface="Arial MT"/>
                <a:cs typeface="Arial MT"/>
              </a:rPr>
              <a:t>Aire PM 10 estación Mamonal - 2024</a:t>
            </a:r>
          </a:p>
        </p:txBody>
      </p:sp>
      <p:grpSp>
        <p:nvGrpSpPr>
          <p:cNvPr id="20" name="Grupo 19">
            <a:extLst>
              <a:ext uri="{FF2B5EF4-FFF2-40B4-BE49-F238E27FC236}">
                <a16:creationId xmlns:a16="http://schemas.microsoft.com/office/drawing/2014/main" id="{6A174BDA-11F4-4B75-A9D2-20F31715E6DD}"/>
              </a:ext>
            </a:extLst>
          </p:cNvPr>
          <p:cNvGrpSpPr/>
          <p:nvPr/>
        </p:nvGrpSpPr>
        <p:grpSpPr>
          <a:xfrm>
            <a:off x="364649" y="388312"/>
            <a:ext cx="19363054" cy="1356639"/>
            <a:chOff x="364649" y="1844674"/>
            <a:chExt cx="19363054" cy="1356639"/>
          </a:xfrm>
        </p:grpSpPr>
        <p:sp>
          <p:nvSpPr>
            <p:cNvPr id="21" name="Rectángulo 20">
              <a:extLst>
                <a:ext uri="{FF2B5EF4-FFF2-40B4-BE49-F238E27FC236}">
                  <a16:creationId xmlns:a16="http://schemas.microsoft.com/office/drawing/2014/main" id="{755C4485-A506-4C50-8134-A6F506998F7D}"/>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a:extLst>
                <a:ext uri="{FF2B5EF4-FFF2-40B4-BE49-F238E27FC236}">
                  <a16:creationId xmlns:a16="http://schemas.microsoft.com/office/drawing/2014/main" id="{F9848A0C-2B40-4C07-944B-0941344AE8EA}"/>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3" name="object 3">
            <a:extLst>
              <a:ext uri="{FF2B5EF4-FFF2-40B4-BE49-F238E27FC236}">
                <a16:creationId xmlns:a16="http://schemas.microsoft.com/office/drawing/2014/main" id="{6B023F5F-A150-414D-99C4-20837C89B3B8}"/>
              </a:ext>
            </a:extLst>
          </p:cNvPr>
          <p:cNvSpPr txBox="1"/>
          <p:nvPr/>
        </p:nvSpPr>
        <p:spPr>
          <a:xfrm>
            <a:off x="2957988" y="852124"/>
            <a:ext cx="9761062" cy="381515"/>
          </a:xfrm>
          <a:prstGeom prst="rect">
            <a:avLst/>
          </a:prstGeom>
          <a:noFill/>
        </p:spPr>
        <p:txBody>
          <a:bodyPr vert="horz" wrap="square" lIns="0" tIns="4445" rIns="0" bIns="0" rtlCol="0">
            <a:spAutoFit/>
          </a:bodyPr>
          <a:lstStyle/>
          <a:p>
            <a:pPr marL="382270">
              <a:lnSpc>
                <a:spcPct val="100000"/>
              </a:lnSpc>
            </a:pPr>
            <a:r>
              <a:rPr lang="es-CO" sz="2450" spc="85" dirty="0">
                <a:solidFill>
                  <a:srgbClr val="ABD675"/>
                </a:solidFill>
                <a:latin typeface="Arial Black"/>
                <a:cs typeface="Arial Black"/>
              </a:rPr>
              <a:t>ÍNDICE</a:t>
            </a:r>
            <a:r>
              <a:rPr lang="es-CO" sz="2450" spc="80"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0" dirty="0">
                <a:solidFill>
                  <a:srgbClr val="ABD675"/>
                </a:solidFill>
                <a:latin typeface="Arial Black"/>
                <a:cs typeface="Arial Black"/>
              </a:rPr>
              <a:t>CALIDAD</a:t>
            </a:r>
            <a:r>
              <a:rPr lang="es-CO" sz="2450" spc="85"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5" dirty="0">
                <a:solidFill>
                  <a:srgbClr val="ABD675"/>
                </a:solidFill>
                <a:latin typeface="Arial Black"/>
                <a:cs typeface="Arial Black"/>
              </a:rPr>
              <a:t>AIRE</a:t>
            </a:r>
            <a:r>
              <a:rPr lang="es-CO" sz="2450" spc="40" dirty="0">
                <a:solidFill>
                  <a:srgbClr val="ABD675"/>
                </a:solidFill>
                <a:latin typeface="Arial Black"/>
                <a:cs typeface="Arial Black"/>
              </a:rPr>
              <a:t> </a:t>
            </a:r>
            <a:r>
              <a:rPr lang="es-CO" sz="3675" spc="7" baseline="5668" dirty="0">
                <a:solidFill>
                  <a:srgbClr val="ABD675"/>
                </a:solidFill>
                <a:latin typeface="Arial Black"/>
                <a:cs typeface="Arial Black"/>
              </a:rPr>
              <a:t>–</a:t>
            </a:r>
            <a:r>
              <a:rPr lang="es-CO" sz="3675" spc="67" baseline="5668" dirty="0">
                <a:solidFill>
                  <a:srgbClr val="ABD675"/>
                </a:solidFill>
                <a:latin typeface="Arial Black"/>
                <a:cs typeface="Arial Black"/>
              </a:rPr>
              <a:t> </a:t>
            </a:r>
            <a:r>
              <a:rPr lang="es-CO" sz="2450" spc="100" dirty="0">
                <a:solidFill>
                  <a:srgbClr val="ABD675"/>
                </a:solidFill>
                <a:latin typeface="Arial Black"/>
                <a:cs typeface="Arial Black"/>
              </a:rPr>
              <a:t>ICA  PM 10</a:t>
            </a:r>
            <a:endParaRPr lang="es-CO" sz="2450" dirty="0">
              <a:latin typeface="Arial Black"/>
              <a:cs typeface="Arial Black"/>
            </a:endParaRPr>
          </a:p>
        </p:txBody>
      </p:sp>
      <p:sp>
        <p:nvSpPr>
          <p:cNvPr id="24" name="object 3">
            <a:extLst>
              <a:ext uri="{FF2B5EF4-FFF2-40B4-BE49-F238E27FC236}">
                <a16:creationId xmlns:a16="http://schemas.microsoft.com/office/drawing/2014/main" id="{EBDA2F4B-2A12-4A71-AC42-A6BB66ADC80C}"/>
              </a:ext>
            </a:extLst>
          </p:cNvPr>
          <p:cNvSpPr txBox="1"/>
          <p:nvPr/>
        </p:nvSpPr>
        <p:spPr>
          <a:xfrm>
            <a:off x="614573" y="510389"/>
            <a:ext cx="2021101" cy="1112484"/>
          </a:xfrm>
          <a:prstGeom prst="rect">
            <a:avLst/>
          </a:prstGeom>
          <a:noFill/>
        </p:spPr>
        <p:txBody>
          <a:bodyPr vert="horz" wrap="square" lIns="0" tIns="4445" rIns="0" bIns="0" rtlCol="0">
            <a:spAutoFit/>
          </a:bodyPr>
          <a:lstStyle/>
          <a:p>
            <a:pPr marL="382270">
              <a:lnSpc>
                <a:spcPct val="100000"/>
              </a:lnSpc>
            </a:pPr>
            <a:r>
              <a:rPr lang="es-MX" sz="3600" spc="85" dirty="0">
                <a:solidFill>
                  <a:srgbClr val="82E6F0"/>
                </a:solidFill>
                <a:latin typeface="Arial Black"/>
                <a:cs typeface="Arial Black"/>
              </a:rPr>
              <a:t>ICA</a:t>
            </a:r>
          </a:p>
          <a:p>
            <a:pPr marL="382270">
              <a:lnSpc>
                <a:spcPct val="100000"/>
              </a:lnSpc>
            </a:pPr>
            <a:r>
              <a:rPr lang="es-MX" sz="3600" spc="85" dirty="0">
                <a:solidFill>
                  <a:srgbClr val="82E6F0"/>
                </a:solidFill>
                <a:latin typeface="Arial Black"/>
                <a:cs typeface="Arial Black"/>
              </a:rPr>
              <a:t>PM 10</a:t>
            </a:r>
            <a:endParaRPr lang="es-CO" sz="3600" dirty="0">
              <a:solidFill>
                <a:srgbClr val="82E6F0"/>
              </a:solidFill>
              <a:latin typeface="Arial Black"/>
              <a:cs typeface="Arial Black"/>
            </a:endParaRPr>
          </a:p>
        </p:txBody>
      </p:sp>
      <p:pic>
        <p:nvPicPr>
          <p:cNvPr id="8" name="Imagen 7">
            <a:extLst>
              <a:ext uri="{FF2B5EF4-FFF2-40B4-BE49-F238E27FC236}">
                <a16:creationId xmlns:a16="http://schemas.microsoft.com/office/drawing/2014/main" id="{8CFFDC81-B9B7-15CE-7DC8-2CBC6CA0C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13" name="CuadroTexto 12">
            <a:extLst>
              <a:ext uri="{FF2B5EF4-FFF2-40B4-BE49-F238E27FC236}">
                <a16:creationId xmlns:a16="http://schemas.microsoft.com/office/drawing/2014/main" id="{9983D940-DEA5-0E9F-5BE4-BCDF71265881}"/>
              </a:ext>
            </a:extLst>
          </p:cNvPr>
          <p:cNvSpPr txBox="1"/>
          <p:nvPr/>
        </p:nvSpPr>
        <p:spPr>
          <a:xfrm>
            <a:off x="13814434" y="3508385"/>
            <a:ext cx="5560738" cy="4339650"/>
          </a:xfrm>
          <a:prstGeom prst="rect">
            <a:avLst/>
          </a:prstGeom>
          <a:noFill/>
        </p:spPr>
        <p:txBody>
          <a:bodyPr wrap="square">
            <a:spAutoFit/>
          </a:bodyPr>
          <a:lstStyle/>
          <a:p>
            <a:pPr algn="just"/>
            <a:r>
              <a:rPr lang="es-MX" sz="2300" dirty="0">
                <a:solidFill>
                  <a:srgbClr val="58595B"/>
                </a:solidFill>
                <a:latin typeface="Arial MT"/>
              </a:rPr>
              <a:t>En la Gráfica 8 se presenta el Índice de la Calidad del Aire (ICA) para el contaminante PM10 en las estaciones Mamonal en el año 2024. Se evidencia la calidad del aire entre buena y aceptable lo que sugiere que los niveles de contaminación por PM10 estuvieron por debajo de los umbrales considerados perjudiciales para la salud humana y el medio ambiente por lo cual la contaminación atmosférica supone un riesgo bajo para la salud. </a:t>
            </a:r>
          </a:p>
        </p:txBody>
      </p:sp>
      <p:sp>
        <p:nvSpPr>
          <p:cNvPr id="2" name="object 5">
            <a:extLst>
              <a:ext uri="{FF2B5EF4-FFF2-40B4-BE49-F238E27FC236}">
                <a16:creationId xmlns:a16="http://schemas.microsoft.com/office/drawing/2014/main" id="{EBC9AEDF-E912-A983-BF91-01FA4540B6D2}"/>
              </a:ext>
            </a:extLst>
          </p:cNvPr>
          <p:cNvSpPr txBox="1"/>
          <p:nvPr/>
        </p:nvSpPr>
        <p:spPr>
          <a:xfrm>
            <a:off x="6606743" y="2201902"/>
            <a:ext cx="5823814" cy="727315"/>
          </a:xfrm>
          <a:prstGeom prst="rect">
            <a:avLst/>
          </a:prstGeom>
        </p:spPr>
        <p:txBody>
          <a:bodyPr vert="horz" wrap="square" lIns="0" tIns="12700" rIns="0" bIns="0" rtlCol="0">
            <a:spAutoFit/>
          </a:bodyPr>
          <a:lstStyle/>
          <a:p>
            <a:pPr marL="12700" marR="5080" indent="1905" algn="ctr">
              <a:lnSpc>
                <a:spcPct val="108000"/>
              </a:lnSpc>
              <a:spcBef>
                <a:spcPts val="100"/>
              </a:spcBef>
              <a:spcAft>
                <a:spcPts val="1200"/>
              </a:spcAft>
            </a:pPr>
            <a:r>
              <a:rPr lang="es-CO" sz="2000" spc="65" dirty="0">
                <a:latin typeface="Arial Black" panose="020B0A04020102020204" pitchFamily="34" charset="0"/>
              </a:rPr>
              <a:t>ICA PM 10 ESTACIÓN MAMONAL.</a:t>
            </a:r>
            <a:endParaRPr lang="es-CO" sz="2000" spc="95" dirty="0">
              <a:latin typeface="Arial Black" panose="020B0A04020102020204" pitchFamily="34" charset="0"/>
            </a:endParaRPr>
          </a:p>
          <a:p>
            <a:pPr marL="12700" marR="5080" indent="1905" algn="ctr">
              <a:lnSpc>
                <a:spcPct val="108000"/>
              </a:lnSpc>
              <a:spcBef>
                <a:spcPts val="100"/>
              </a:spcBef>
              <a:spcAft>
                <a:spcPts val="1200"/>
              </a:spcAft>
            </a:pPr>
            <a:endParaRPr lang="es-CO" sz="1400" dirty="0">
              <a:latin typeface="Arial MT"/>
              <a:cs typeface="Arial MT"/>
            </a:endParaRPr>
          </a:p>
        </p:txBody>
      </p:sp>
      <p:pic>
        <p:nvPicPr>
          <p:cNvPr id="3" name="Imagen 2">
            <a:extLst>
              <a:ext uri="{FF2B5EF4-FFF2-40B4-BE49-F238E27FC236}">
                <a16:creationId xmlns:a16="http://schemas.microsoft.com/office/drawing/2014/main" id="{6B6D667E-9AF8-33D3-8AF5-9014A2FDA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0693" y="3071406"/>
            <a:ext cx="3918958" cy="5719661"/>
          </a:xfrm>
          <a:prstGeom prst="rect">
            <a:avLst/>
          </a:prstGeom>
        </p:spPr>
      </p:pic>
      <p:pic>
        <p:nvPicPr>
          <p:cNvPr id="7" name="Imagen 6">
            <a:extLst>
              <a:ext uri="{FF2B5EF4-FFF2-40B4-BE49-F238E27FC236}">
                <a16:creationId xmlns:a16="http://schemas.microsoft.com/office/drawing/2014/main" id="{7CA916DA-4684-B517-376A-715199962BAA}"/>
              </a:ext>
            </a:extLst>
          </p:cNvPr>
          <p:cNvPicPr>
            <a:picLocks noChangeAspect="1"/>
          </p:cNvPicPr>
          <p:nvPr/>
        </p:nvPicPr>
        <p:blipFill>
          <a:blip r:embed="rId5"/>
          <a:stretch>
            <a:fillRect/>
          </a:stretch>
        </p:blipFill>
        <p:spPr>
          <a:xfrm>
            <a:off x="300312" y="3124692"/>
            <a:ext cx="9641891" cy="5503312"/>
          </a:xfrm>
          <a:prstGeom prst="rect">
            <a:avLst/>
          </a:prstGeom>
        </p:spPr>
      </p:pic>
    </p:spTree>
    <p:extLst>
      <p:ext uri="{BB962C8B-B14F-4D97-AF65-F5344CB8AC3E}">
        <p14:creationId xmlns:p14="http://schemas.microsoft.com/office/powerpoint/2010/main" val="91621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F92A-5D4D-161D-08E5-D701B77D9D89}"/>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EF09D435-931F-FC5C-6D89-4881C9D0CDA9}"/>
              </a:ext>
            </a:extLst>
          </p:cNvPr>
          <p:cNvSpPr txBox="1"/>
          <p:nvPr/>
        </p:nvSpPr>
        <p:spPr>
          <a:xfrm>
            <a:off x="2885598" y="9194024"/>
            <a:ext cx="5100302" cy="505267"/>
          </a:xfrm>
          <a:prstGeom prst="rect">
            <a:avLst/>
          </a:prstGeom>
        </p:spPr>
        <p:txBody>
          <a:bodyPr vert="horz" wrap="square" lIns="0" tIns="12700" rIns="0" bIns="0" rtlCol="0">
            <a:spAutoFit/>
          </a:bodyPr>
          <a:lstStyle/>
          <a:p>
            <a:pPr marL="12700" algn="ctr">
              <a:lnSpc>
                <a:spcPct val="100000"/>
              </a:lnSpc>
              <a:spcBef>
                <a:spcPts val="100"/>
              </a:spcBef>
            </a:pPr>
            <a:r>
              <a:rPr lang="es-CO" sz="1600" b="1" dirty="0">
                <a:solidFill>
                  <a:schemeClr val="tx1">
                    <a:lumMod val="65000"/>
                    <a:lumOff val="35000"/>
                  </a:schemeClr>
                </a:solidFill>
                <a:latin typeface="Arial MT"/>
                <a:cs typeface="Arial MT"/>
              </a:rPr>
              <a:t>Grafica</a:t>
            </a:r>
            <a:r>
              <a:rPr lang="es-CO" sz="1600" b="1" spc="-10" dirty="0">
                <a:solidFill>
                  <a:schemeClr val="tx1">
                    <a:lumMod val="65000"/>
                    <a:lumOff val="35000"/>
                  </a:schemeClr>
                </a:solidFill>
                <a:latin typeface="Arial MT"/>
                <a:cs typeface="Arial MT"/>
              </a:rPr>
              <a:t> 9</a:t>
            </a:r>
            <a:r>
              <a:rPr lang="es-CO" sz="1600" b="1" spc="-5" dirty="0">
                <a:solidFill>
                  <a:schemeClr val="tx1">
                    <a:lumMod val="65000"/>
                    <a:lumOff val="35000"/>
                  </a:schemeClr>
                </a:solidFill>
                <a:latin typeface="Arial MT"/>
                <a:cs typeface="Arial MT"/>
              </a:rPr>
              <a:t>.</a:t>
            </a:r>
            <a:r>
              <a:rPr lang="es-CO" sz="1600" b="1" spc="-10" dirty="0">
                <a:solidFill>
                  <a:schemeClr val="tx1">
                    <a:lumMod val="65000"/>
                    <a:lumOff val="35000"/>
                  </a:schemeClr>
                </a:solidFill>
                <a:latin typeface="Arial MT"/>
                <a:cs typeface="Arial MT"/>
              </a:rPr>
              <a:t> </a:t>
            </a:r>
            <a:r>
              <a:rPr lang="es-CO" sz="1600" b="1" dirty="0">
                <a:solidFill>
                  <a:schemeClr val="tx1">
                    <a:lumMod val="50000"/>
                    <a:lumOff val="50000"/>
                  </a:schemeClr>
                </a:solidFill>
                <a:latin typeface="Arial MT"/>
                <a:cs typeface="Arial MT"/>
              </a:rPr>
              <a:t>Índice</a:t>
            </a:r>
            <a:r>
              <a:rPr lang="es-CO" sz="1600" b="1" spc="-5" dirty="0">
                <a:solidFill>
                  <a:schemeClr val="tx1">
                    <a:lumMod val="50000"/>
                    <a:lumOff val="50000"/>
                  </a:schemeClr>
                </a:solidFill>
                <a:latin typeface="Arial MT"/>
                <a:cs typeface="Arial MT"/>
              </a:rPr>
              <a:t> Calidad</a:t>
            </a:r>
            <a:r>
              <a:rPr lang="es-CO" sz="1600" b="1" spc="-10" dirty="0">
                <a:solidFill>
                  <a:schemeClr val="tx1">
                    <a:lumMod val="50000"/>
                    <a:lumOff val="50000"/>
                  </a:schemeClr>
                </a:solidFill>
                <a:latin typeface="Arial MT"/>
                <a:cs typeface="Arial MT"/>
              </a:rPr>
              <a:t> </a:t>
            </a:r>
            <a:r>
              <a:rPr lang="es-CO" sz="1600" b="1" spc="-5" dirty="0">
                <a:solidFill>
                  <a:schemeClr val="tx1">
                    <a:lumMod val="50000"/>
                    <a:lumOff val="50000"/>
                  </a:schemeClr>
                </a:solidFill>
                <a:latin typeface="Arial MT"/>
                <a:cs typeface="Arial MT"/>
              </a:rPr>
              <a:t>de</a:t>
            </a:r>
            <a:r>
              <a:rPr lang="es-CO" sz="1600" b="1" spc="-85" dirty="0">
                <a:solidFill>
                  <a:schemeClr val="tx1">
                    <a:lumMod val="50000"/>
                    <a:lumOff val="50000"/>
                  </a:schemeClr>
                </a:solidFill>
                <a:latin typeface="Arial MT"/>
                <a:cs typeface="Arial MT"/>
              </a:rPr>
              <a:t> </a:t>
            </a:r>
            <a:r>
              <a:rPr lang="es-CO" sz="1600" b="1" dirty="0">
                <a:solidFill>
                  <a:schemeClr val="tx1">
                    <a:lumMod val="50000"/>
                    <a:lumOff val="50000"/>
                  </a:schemeClr>
                </a:solidFill>
                <a:latin typeface="Arial MT"/>
                <a:cs typeface="Arial MT"/>
              </a:rPr>
              <a:t>Aire PM 10 Estación CARDIQUE - 2024</a:t>
            </a:r>
          </a:p>
        </p:txBody>
      </p:sp>
      <p:grpSp>
        <p:nvGrpSpPr>
          <p:cNvPr id="20" name="Grupo 19">
            <a:extLst>
              <a:ext uri="{FF2B5EF4-FFF2-40B4-BE49-F238E27FC236}">
                <a16:creationId xmlns:a16="http://schemas.microsoft.com/office/drawing/2014/main" id="{6F5EF2F3-4564-45A4-EDF6-2947ECE12662}"/>
              </a:ext>
            </a:extLst>
          </p:cNvPr>
          <p:cNvGrpSpPr/>
          <p:nvPr/>
        </p:nvGrpSpPr>
        <p:grpSpPr>
          <a:xfrm>
            <a:off x="364649" y="388312"/>
            <a:ext cx="19363054" cy="1356639"/>
            <a:chOff x="364649" y="1844674"/>
            <a:chExt cx="19363054" cy="1356639"/>
          </a:xfrm>
        </p:grpSpPr>
        <p:sp>
          <p:nvSpPr>
            <p:cNvPr id="21" name="Rectángulo 20">
              <a:extLst>
                <a:ext uri="{FF2B5EF4-FFF2-40B4-BE49-F238E27FC236}">
                  <a16:creationId xmlns:a16="http://schemas.microsoft.com/office/drawing/2014/main" id="{2A1F5377-D7CA-DE3F-A19B-370C8ED52FA8}"/>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a:extLst>
                <a:ext uri="{FF2B5EF4-FFF2-40B4-BE49-F238E27FC236}">
                  <a16:creationId xmlns:a16="http://schemas.microsoft.com/office/drawing/2014/main" id="{A225EE0A-398F-6DD7-39E1-232790E0F96B}"/>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3" name="object 3">
            <a:extLst>
              <a:ext uri="{FF2B5EF4-FFF2-40B4-BE49-F238E27FC236}">
                <a16:creationId xmlns:a16="http://schemas.microsoft.com/office/drawing/2014/main" id="{D8ADDC50-E12C-7E22-6248-407339F2599C}"/>
              </a:ext>
            </a:extLst>
          </p:cNvPr>
          <p:cNvSpPr txBox="1"/>
          <p:nvPr/>
        </p:nvSpPr>
        <p:spPr>
          <a:xfrm>
            <a:off x="2957988" y="852124"/>
            <a:ext cx="9761062" cy="381515"/>
          </a:xfrm>
          <a:prstGeom prst="rect">
            <a:avLst/>
          </a:prstGeom>
          <a:noFill/>
        </p:spPr>
        <p:txBody>
          <a:bodyPr vert="horz" wrap="square" lIns="0" tIns="4445" rIns="0" bIns="0" rtlCol="0">
            <a:spAutoFit/>
          </a:bodyPr>
          <a:lstStyle/>
          <a:p>
            <a:pPr marL="382270">
              <a:lnSpc>
                <a:spcPct val="100000"/>
              </a:lnSpc>
            </a:pPr>
            <a:r>
              <a:rPr lang="es-CO" sz="2450" spc="85" dirty="0">
                <a:solidFill>
                  <a:srgbClr val="ABD675"/>
                </a:solidFill>
                <a:latin typeface="Arial Black"/>
                <a:cs typeface="Arial Black"/>
              </a:rPr>
              <a:t>ÍNDICE</a:t>
            </a:r>
            <a:r>
              <a:rPr lang="es-CO" sz="2450" spc="80"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0" dirty="0">
                <a:solidFill>
                  <a:srgbClr val="ABD675"/>
                </a:solidFill>
                <a:latin typeface="Arial Black"/>
                <a:cs typeface="Arial Black"/>
              </a:rPr>
              <a:t>CALIDAD</a:t>
            </a:r>
            <a:r>
              <a:rPr lang="es-CO" sz="2450" spc="85"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5" dirty="0">
                <a:solidFill>
                  <a:srgbClr val="ABD675"/>
                </a:solidFill>
                <a:latin typeface="Arial Black"/>
                <a:cs typeface="Arial Black"/>
              </a:rPr>
              <a:t>AIRE</a:t>
            </a:r>
            <a:r>
              <a:rPr lang="es-CO" sz="2450" spc="40" dirty="0">
                <a:solidFill>
                  <a:srgbClr val="ABD675"/>
                </a:solidFill>
                <a:latin typeface="Arial Black"/>
                <a:cs typeface="Arial Black"/>
              </a:rPr>
              <a:t> </a:t>
            </a:r>
            <a:r>
              <a:rPr lang="es-CO" sz="3675" spc="7" baseline="5668" dirty="0">
                <a:solidFill>
                  <a:srgbClr val="ABD675"/>
                </a:solidFill>
                <a:latin typeface="Arial Black"/>
                <a:cs typeface="Arial Black"/>
              </a:rPr>
              <a:t>–</a:t>
            </a:r>
            <a:r>
              <a:rPr lang="es-CO" sz="3675" spc="67" baseline="5668" dirty="0">
                <a:solidFill>
                  <a:srgbClr val="ABD675"/>
                </a:solidFill>
                <a:latin typeface="Arial Black"/>
                <a:cs typeface="Arial Black"/>
              </a:rPr>
              <a:t> </a:t>
            </a:r>
            <a:r>
              <a:rPr lang="es-CO" sz="2450" spc="100" dirty="0">
                <a:solidFill>
                  <a:srgbClr val="ABD675"/>
                </a:solidFill>
                <a:latin typeface="Arial Black"/>
                <a:cs typeface="Arial Black"/>
              </a:rPr>
              <a:t>ICA  PM 10</a:t>
            </a:r>
            <a:endParaRPr lang="es-CO" sz="2450" dirty="0">
              <a:latin typeface="Arial Black"/>
              <a:cs typeface="Arial Black"/>
            </a:endParaRPr>
          </a:p>
        </p:txBody>
      </p:sp>
      <p:sp>
        <p:nvSpPr>
          <p:cNvPr id="24" name="object 3">
            <a:extLst>
              <a:ext uri="{FF2B5EF4-FFF2-40B4-BE49-F238E27FC236}">
                <a16:creationId xmlns:a16="http://schemas.microsoft.com/office/drawing/2014/main" id="{E581829B-19C9-1D25-7D50-EFAED35841D8}"/>
              </a:ext>
            </a:extLst>
          </p:cNvPr>
          <p:cNvSpPr txBox="1"/>
          <p:nvPr/>
        </p:nvSpPr>
        <p:spPr>
          <a:xfrm>
            <a:off x="614573" y="510389"/>
            <a:ext cx="2021101" cy="1112484"/>
          </a:xfrm>
          <a:prstGeom prst="rect">
            <a:avLst/>
          </a:prstGeom>
          <a:noFill/>
        </p:spPr>
        <p:txBody>
          <a:bodyPr vert="horz" wrap="square" lIns="0" tIns="4445" rIns="0" bIns="0" rtlCol="0">
            <a:spAutoFit/>
          </a:bodyPr>
          <a:lstStyle/>
          <a:p>
            <a:pPr marL="382270">
              <a:lnSpc>
                <a:spcPct val="100000"/>
              </a:lnSpc>
            </a:pPr>
            <a:r>
              <a:rPr lang="es-MX" sz="3600" spc="85" dirty="0">
                <a:solidFill>
                  <a:srgbClr val="82E6F0"/>
                </a:solidFill>
                <a:latin typeface="Arial Black"/>
                <a:cs typeface="Arial Black"/>
              </a:rPr>
              <a:t>ICA</a:t>
            </a:r>
          </a:p>
          <a:p>
            <a:pPr marL="382270">
              <a:lnSpc>
                <a:spcPct val="100000"/>
              </a:lnSpc>
            </a:pPr>
            <a:r>
              <a:rPr lang="es-MX" sz="3600" spc="85" dirty="0">
                <a:solidFill>
                  <a:srgbClr val="82E6F0"/>
                </a:solidFill>
                <a:latin typeface="Arial Black"/>
                <a:cs typeface="Arial Black"/>
              </a:rPr>
              <a:t>PM 10</a:t>
            </a:r>
            <a:endParaRPr lang="es-CO" sz="3600" dirty="0">
              <a:solidFill>
                <a:srgbClr val="82E6F0"/>
              </a:solidFill>
              <a:latin typeface="Arial Black"/>
              <a:cs typeface="Arial Black"/>
            </a:endParaRPr>
          </a:p>
        </p:txBody>
      </p:sp>
      <p:pic>
        <p:nvPicPr>
          <p:cNvPr id="8" name="Imagen 7">
            <a:extLst>
              <a:ext uri="{FF2B5EF4-FFF2-40B4-BE49-F238E27FC236}">
                <a16:creationId xmlns:a16="http://schemas.microsoft.com/office/drawing/2014/main" id="{CE147F28-2AFC-1083-26B6-6FD96E7B3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13" name="CuadroTexto 12">
            <a:extLst>
              <a:ext uri="{FF2B5EF4-FFF2-40B4-BE49-F238E27FC236}">
                <a16:creationId xmlns:a16="http://schemas.microsoft.com/office/drawing/2014/main" id="{5E25F60F-4378-B588-02C9-DDACBBC7A501}"/>
              </a:ext>
            </a:extLst>
          </p:cNvPr>
          <p:cNvSpPr txBox="1"/>
          <p:nvPr/>
        </p:nvSpPr>
        <p:spPr>
          <a:xfrm>
            <a:off x="13814434" y="3508385"/>
            <a:ext cx="5560738" cy="4339650"/>
          </a:xfrm>
          <a:prstGeom prst="rect">
            <a:avLst/>
          </a:prstGeom>
          <a:noFill/>
        </p:spPr>
        <p:txBody>
          <a:bodyPr wrap="square">
            <a:spAutoFit/>
          </a:bodyPr>
          <a:lstStyle/>
          <a:p>
            <a:pPr algn="just"/>
            <a:r>
              <a:rPr lang="es-MX" sz="2300" dirty="0">
                <a:solidFill>
                  <a:srgbClr val="58595B"/>
                </a:solidFill>
                <a:latin typeface="Arial MT"/>
              </a:rPr>
              <a:t>En la Gráfica 9 se presenta el Índice de la Calidad del Aire (ICA) para el contaminante PM10 en las estaciones CARDIQUE en el año 2024. Se evidencia la calidad del aire entre buena y aceptable lo que sugiere que los niveles de contaminación por PM10 estuvieron por debajo de los umbrales considerados perjudiciales para la salud humana y el medio ambiente por lo cual la contaminación atmosférica supone un riesgo bajo para la salud. </a:t>
            </a:r>
          </a:p>
        </p:txBody>
      </p:sp>
      <p:sp>
        <p:nvSpPr>
          <p:cNvPr id="2" name="object 5">
            <a:extLst>
              <a:ext uri="{FF2B5EF4-FFF2-40B4-BE49-F238E27FC236}">
                <a16:creationId xmlns:a16="http://schemas.microsoft.com/office/drawing/2014/main" id="{299B88DE-A307-08DA-FFCC-06EE7ACC674C}"/>
              </a:ext>
            </a:extLst>
          </p:cNvPr>
          <p:cNvSpPr txBox="1"/>
          <p:nvPr/>
        </p:nvSpPr>
        <p:spPr>
          <a:xfrm>
            <a:off x="6606743" y="2087442"/>
            <a:ext cx="5823814" cy="727315"/>
          </a:xfrm>
          <a:prstGeom prst="rect">
            <a:avLst/>
          </a:prstGeom>
        </p:spPr>
        <p:txBody>
          <a:bodyPr vert="horz" wrap="square" lIns="0" tIns="12700" rIns="0" bIns="0" rtlCol="0">
            <a:spAutoFit/>
          </a:bodyPr>
          <a:lstStyle/>
          <a:p>
            <a:pPr marL="12700" marR="5080" indent="1905" algn="ctr">
              <a:lnSpc>
                <a:spcPct val="108000"/>
              </a:lnSpc>
              <a:spcBef>
                <a:spcPts val="100"/>
              </a:spcBef>
              <a:spcAft>
                <a:spcPts val="1200"/>
              </a:spcAft>
            </a:pPr>
            <a:r>
              <a:rPr lang="es-CO" sz="2000" spc="65" dirty="0">
                <a:latin typeface="Arial Black" panose="020B0A04020102020204" pitchFamily="34" charset="0"/>
              </a:rPr>
              <a:t>ICA PM 10 ESTACIÓN CARDIQUE.</a:t>
            </a:r>
            <a:endParaRPr lang="es-CO" sz="2000" spc="95" dirty="0">
              <a:latin typeface="Arial Black" panose="020B0A04020102020204" pitchFamily="34" charset="0"/>
            </a:endParaRPr>
          </a:p>
          <a:p>
            <a:pPr marL="12700" marR="5080" indent="1905" algn="ctr">
              <a:lnSpc>
                <a:spcPct val="108000"/>
              </a:lnSpc>
              <a:spcBef>
                <a:spcPts val="100"/>
              </a:spcBef>
              <a:spcAft>
                <a:spcPts val="1200"/>
              </a:spcAft>
            </a:pPr>
            <a:endParaRPr lang="es-CO" sz="1400" dirty="0">
              <a:latin typeface="Arial MT"/>
              <a:cs typeface="Arial MT"/>
            </a:endParaRPr>
          </a:p>
        </p:txBody>
      </p:sp>
      <p:pic>
        <p:nvPicPr>
          <p:cNvPr id="3" name="Imagen 2">
            <a:extLst>
              <a:ext uri="{FF2B5EF4-FFF2-40B4-BE49-F238E27FC236}">
                <a16:creationId xmlns:a16="http://schemas.microsoft.com/office/drawing/2014/main" id="{69C9A877-C06D-B4FA-C711-1A1619BC3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0693" y="3071406"/>
            <a:ext cx="3918958" cy="5719661"/>
          </a:xfrm>
          <a:prstGeom prst="rect">
            <a:avLst/>
          </a:prstGeom>
        </p:spPr>
      </p:pic>
      <p:pic>
        <p:nvPicPr>
          <p:cNvPr id="4" name="Imagen 3">
            <a:extLst>
              <a:ext uri="{FF2B5EF4-FFF2-40B4-BE49-F238E27FC236}">
                <a16:creationId xmlns:a16="http://schemas.microsoft.com/office/drawing/2014/main" id="{4E51653E-B62C-CA98-EFF9-B6E731B16361}"/>
              </a:ext>
            </a:extLst>
          </p:cNvPr>
          <p:cNvPicPr>
            <a:picLocks noChangeAspect="1"/>
          </p:cNvPicPr>
          <p:nvPr/>
        </p:nvPicPr>
        <p:blipFill>
          <a:blip r:embed="rId5"/>
          <a:stretch>
            <a:fillRect/>
          </a:stretch>
        </p:blipFill>
        <p:spPr>
          <a:xfrm>
            <a:off x="728928" y="3002732"/>
            <a:ext cx="9151770" cy="6044984"/>
          </a:xfrm>
          <a:prstGeom prst="rect">
            <a:avLst/>
          </a:prstGeom>
        </p:spPr>
      </p:pic>
    </p:spTree>
    <p:extLst>
      <p:ext uri="{BB962C8B-B14F-4D97-AF65-F5344CB8AC3E}">
        <p14:creationId xmlns:p14="http://schemas.microsoft.com/office/powerpoint/2010/main" val="74586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BDD24-18D6-80E9-0637-18B315EADE62}"/>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4B4F235A-4CAA-C92F-4B96-0E896CCFFF7A}"/>
              </a:ext>
            </a:extLst>
          </p:cNvPr>
          <p:cNvSpPr txBox="1"/>
          <p:nvPr/>
        </p:nvSpPr>
        <p:spPr>
          <a:xfrm>
            <a:off x="2738217" y="8919603"/>
            <a:ext cx="5100302" cy="505267"/>
          </a:xfrm>
          <a:prstGeom prst="rect">
            <a:avLst/>
          </a:prstGeom>
        </p:spPr>
        <p:txBody>
          <a:bodyPr vert="horz" wrap="square" lIns="0" tIns="12700" rIns="0" bIns="0" rtlCol="0">
            <a:spAutoFit/>
          </a:bodyPr>
          <a:lstStyle/>
          <a:p>
            <a:pPr marL="12700" algn="ctr">
              <a:lnSpc>
                <a:spcPct val="100000"/>
              </a:lnSpc>
              <a:spcBef>
                <a:spcPts val="100"/>
              </a:spcBef>
            </a:pPr>
            <a:r>
              <a:rPr lang="es-CO" sz="1600" b="1" dirty="0">
                <a:solidFill>
                  <a:schemeClr val="tx1">
                    <a:lumMod val="65000"/>
                    <a:lumOff val="35000"/>
                  </a:schemeClr>
                </a:solidFill>
                <a:latin typeface="Arial MT"/>
                <a:cs typeface="Arial MT"/>
              </a:rPr>
              <a:t>Grafica</a:t>
            </a:r>
            <a:r>
              <a:rPr lang="es-CO" sz="1600" b="1" spc="-10" dirty="0">
                <a:solidFill>
                  <a:schemeClr val="tx1">
                    <a:lumMod val="65000"/>
                    <a:lumOff val="35000"/>
                  </a:schemeClr>
                </a:solidFill>
                <a:latin typeface="Arial MT"/>
                <a:cs typeface="Arial MT"/>
              </a:rPr>
              <a:t> 10</a:t>
            </a:r>
            <a:r>
              <a:rPr lang="es-CO" sz="1600" b="1" spc="-5" dirty="0">
                <a:solidFill>
                  <a:schemeClr val="tx1">
                    <a:lumMod val="65000"/>
                    <a:lumOff val="35000"/>
                  </a:schemeClr>
                </a:solidFill>
                <a:latin typeface="Arial MT"/>
                <a:cs typeface="Arial MT"/>
              </a:rPr>
              <a:t>.</a:t>
            </a:r>
            <a:r>
              <a:rPr lang="es-CO" sz="1600" b="1" spc="-10" dirty="0">
                <a:solidFill>
                  <a:schemeClr val="tx1">
                    <a:lumMod val="65000"/>
                    <a:lumOff val="35000"/>
                  </a:schemeClr>
                </a:solidFill>
                <a:latin typeface="Arial MT"/>
                <a:cs typeface="Arial MT"/>
              </a:rPr>
              <a:t> </a:t>
            </a:r>
            <a:r>
              <a:rPr lang="es-CO" sz="1600" b="1" dirty="0">
                <a:solidFill>
                  <a:schemeClr val="tx1">
                    <a:lumMod val="50000"/>
                    <a:lumOff val="50000"/>
                  </a:schemeClr>
                </a:solidFill>
                <a:latin typeface="Arial MT"/>
                <a:cs typeface="Arial MT"/>
              </a:rPr>
              <a:t>Índice</a:t>
            </a:r>
            <a:r>
              <a:rPr lang="es-CO" sz="1600" b="1" spc="-5" dirty="0">
                <a:solidFill>
                  <a:schemeClr val="tx1">
                    <a:lumMod val="50000"/>
                    <a:lumOff val="50000"/>
                  </a:schemeClr>
                </a:solidFill>
                <a:latin typeface="Arial MT"/>
                <a:cs typeface="Arial MT"/>
              </a:rPr>
              <a:t> Calidad</a:t>
            </a:r>
            <a:r>
              <a:rPr lang="es-CO" sz="1600" b="1" spc="-10" dirty="0">
                <a:solidFill>
                  <a:schemeClr val="tx1">
                    <a:lumMod val="50000"/>
                    <a:lumOff val="50000"/>
                  </a:schemeClr>
                </a:solidFill>
                <a:latin typeface="Arial MT"/>
                <a:cs typeface="Arial MT"/>
              </a:rPr>
              <a:t> </a:t>
            </a:r>
            <a:r>
              <a:rPr lang="es-CO" sz="1600" b="1" spc="-5" dirty="0">
                <a:solidFill>
                  <a:schemeClr val="tx1">
                    <a:lumMod val="50000"/>
                    <a:lumOff val="50000"/>
                  </a:schemeClr>
                </a:solidFill>
                <a:latin typeface="Arial MT"/>
                <a:cs typeface="Arial MT"/>
              </a:rPr>
              <a:t>de</a:t>
            </a:r>
            <a:r>
              <a:rPr lang="es-CO" sz="1600" b="1" spc="-85" dirty="0">
                <a:solidFill>
                  <a:schemeClr val="tx1">
                    <a:lumMod val="50000"/>
                    <a:lumOff val="50000"/>
                  </a:schemeClr>
                </a:solidFill>
                <a:latin typeface="Arial MT"/>
                <a:cs typeface="Arial MT"/>
              </a:rPr>
              <a:t> </a:t>
            </a:r>
            <a:r>
              <a:rPr lang="es-CO" sz="1600" b="1" dirty="0">
                <a:solidFill>
                  <a:schemeClr val="tx1">
                    <a:lumMod val="50000"/>
                    <a:lumOff val="50000"/>
                  </a:schemeClr>
                </a:solidFill>
                <a:latin typeface="Arial MT"/>
                <a:cs typeface="Arial MT"/>
              </a:rPr>
              <a:t>Aire PM 10 Estación POLICÍA (Cuartelillo de Olaya) - 2024</a:t>
            </a:r>
          </a:p>
        </p:txBody>
      </p:sp>
      <p:grpSp>
        <p:nvGrpSpPr>
          <p:cNvPr id="20" name="Grupo 19">
            <a:extLst>
              <a:ext uri="{FF2B5EF4-FFF2-40B4-BE49-F238E27FC236}">
                <a16:creationId xmlns:a16="http://schemas.microsoft.com/office/drawing/2014/main" id="{3139096C-D78D-DFD3-BABD-5E35B6509AAA}"/>
              </a:ext>
            </a:extLst>
          </p:cNvPr>
          <p:cNvGrpSpPr/>
          <p:nvPr/>
        </p:nvGrpSpPr>
        <p:grpSpPr>
          <a:xfrm>
            <a:off x="364649" y="388312"/>
            <a:ext cx="19363054" cy="1356639"/>
            <a:chOff x="364649" y="1844674"/>
            <a:chExt cx="19363054" cy="1356639"/>
          </a:xfrm>
        </p:grpSpPr>
        <p:sp>
          <p:nvSpPr>
            <p:cNvPr id="21" name="Rectángulo 20">
              <a:extLst>
                <a:ext uri="{FF2B5EF4-FFF2-40B4-BE49-F238E27FC236}">
                  <a16:creationId xmlns:a16="http://schemas.microsoft.com/office/drawing/2014/main" id="{61E3B83A-8517-0CE0-0F6A-AA35CB6BF57B}"/>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a:extLst>
                <a:ext uri="{FF2B5EF4-FFF2-40B4-BE49-F238E27FC236}">
                  <a16:creationId xmlns:a16="http://schemas.microsoft.com/office/drawing/2014/main" id="{5F2E8F6E-2BB9-1A8B-CE74-805BE65AA068}"/>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3" name="object 3">
            <a:extLst>
              <a:ext uri="{FF2B5EF4-FFF2-40B4-BE49-F238E27FC236}">
                <a16:creationId xmlns:a16="http://schemas.microsoft.com/office/drawing/2014/main" id="{89E05758-9A7E-E28C-8F7C-2D24A150EA8F}"/>
              </a:ext>
            </a:extLst>
          </p:cNvPr>
          <p:cNvSpPr txBox="1"/>
          <p:nvPr/>
        </p:nvSpPr>
        <p:spPr>
          <a:xfrm>
            <a:off x="2957988" y="852124"/>
            <a:ext cx="9761062" cy="381515"/>
          </a:xfrm>
          <a:prstGeom prst="rect">
            <a:avLst/>
          </a:prstGeom>
          <a:noFill/>
        </p:spPr>
        <p:txBody>
          <a:bodyPr vert="horz" wrap="square" lIns="0" tIns="4445" rIns="0" bIns="0" rtlCol="0">
            <a:spAutoFit/>
          </a:bodyPr>
          <a:lstStyle/>
          <a:p>
            <a:pPr marL="382270">
              <a:lnSpc>
                <a:spcPct val="100000"/>
              </a:lnSpc>
            </a:pPr>
            <a:r>
              <a:rPr lang="es-CO" sz="2450" spc="85" dirty="0">
                <a:solidFill>
                  <a:srgbClr val="ABD675"/>
                </a:solidFill>
                <a:latin typeface="Arial Black"/>
                <a:cs typeface="Arial Black"/>
              </a:rPr>
              <a:t>ÍNDICE</a:t>
            </a:r>
            <a:r>
              <a:rPr lang="es-CO" sz="2450" spc="80"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0" dirty="0">
                <a:solidFill>
                  <a:srgbClr val="ABD675"/>
                </a:solidFill>
                <a:latin typeface="Arial Black"/>
                <a:cs typeface="Arial Black"/>
              </a:rPr>
              <a:t>CALIDAD</a:t>
            </a:r>
            <a:r>
              <a:rPr lang="es-CO" sz="2450" spc="85"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5" dirty="0">
                <a:solidFill>
                  <a:srgbClr val="ABD675"/>
                </a:solidFill>
                <a:latin typeface="Arial Black"/>
                <a:cs typeface="Arial Black"/>
              </a:rPr>
              <a:t>AIRE</a:t>
            </a:r>
            <a:r>
              <a:rPr lang="es-CO" sz="2450" spc="40" dirty="0">
                <a:solidFill>
                  <a:srgbClr val="ABD675"/>
                </a:solidFill>
                <a:latin typeface="Arial Black"/>
                <a:cs typeface="Arial Black"/>
              </a:rPr>
              <a:t> </a:t>
            </a:r>
            <a:r>
              <a:rPr lang="es-CO" sz="3675" spc="7" baseline="5668" dirty="0">
                <a:solidFill>
                  <a:srgbClr val="ABD675"/>
                </a:solidFill>
                <a:latin typeface="Arial Black"/>
                <a:cs typeface="Arial Black"/>
              </a:rPr>
              <a:t>–</a:t>
            </a:r>
            <a:r>
              <a:rPr lang="es-CO" sz="3675" spc="67" baseline="5668" dirty="0">
                <a:solidFill>
                  <a:srgbClr val="ABD675"/>
                </a:solidFill>
                <a:latin typeface="Arial Black"/>
                <a:cs typeface="Arial Black"/>
              </a:rPr>
              <a:t> </a:t>
            </a:r>
            <a:r>
              <a:rPr lang="es-CO" sz="2450" spc="100" dirty="0">
                <a:solidFill>
                  <a:srgbClr val="ABD675"/>
                </a:solidFill>
                <a:latin typeface="Arial Black"/>
                <a:cs typeface="Arial Black"/>
              </a:rPr>
              <a:t>ICA  PM 10</a:t>
            </a:r>
            <a:endParaRPr lang="es-CO" sz="2450" dirty="0">
              <a:latin typeface="Arial Black"/>
              <a:cs typeface="Arial Black"/>
            </a:endParaRPr>
          </a:p>
        </p:txBody>
      </p:sp>
      <p:sp>
        <p:nvSpPr>
          <p:cNvPr id="24" name="object 3">
            <a:extLst>
              <a:ext uri="{FF2B5EF4-FFF2-40B4-BE49-F238E27FC236}">
                <a16:creationId xmlns:a16="http://schemas.microsoft.com/office/drawing/2014/main" id="{30BD92F2-34E3-3FB0-9557-ACB7CA714B9E}"/>
              </a:ext>
            </a:extLst>
          </p:cNvPr>
          <p:cNvSpPr txBox="1"/>
          <p:nvPr/>
        </p:nvSpPr>
        <p:spPr>
          <a:xfrm>
            <a:off x="614573" y="510389"/>
            <a:ext cx="2021101" cy="1112484"/>
          </a:xfrm>
          <a:prstGeom prst="rect">
            <a:avLst/>
          </a:prstGeom>
          <a:noFill/>
        </p:spPr>
        <p:txBody>
          <a:bodyPr vert="horz" wrap="square" lIns="0" tIns="4445" rIns="0" bIns="0" rtlCol="0">
            <a:spAutoFit/>
          </a:bodyPr>
          <a:lstStyle/>
          <a:p>
            <a:pPr marL="382270">
              <a:lnSpc>
                <a:spcPct val="100000"/>
              </a:lnSpc>
            </a:pPr>
            <a:r>
              <a:rPr lang="es-MX" sz="3600" spc="85" dirty="0">
                <a:solidFill>
                  <a:srgbClr val="82E6F0"/>
                </a:solidFill>
                <a:latin typeface="Arial Black"/>
                <a:cs typeface="Arial Black"/>
              </a:rPr>
              <a:t>ICA</a:t>
            </a:r>
          </a:p>
          <a:p>
            <a:pPr marL="382270">
              <a:lnSpc>
                <a:spcPct val="100000"/>
              </a:lnSpc>
            </a:pPr>
            <a:r>
              <a:rPr lang="es-MX" sz="3600" spc="85" dirty="0">
                <a:solidFill>
                  <a:srgbClr val="82E6F0"/>
                </a:solidFill>
                <a:latin typeface="Arial Black"/>
                <a:cs typeface="Arial Black"/>
              </a:rPr>
              <a:t>PM 10</a:t>
            </a:r>
            <a:endParaRPr lang="es-CO" sz="3600" dirty="0">
              <a:solidFill>
                <a:srgbClr val="82E6F0"/>
              </a:solidFill>
              <a:latin typeface="Arial Black"/>
              <a:cs typeface="Arial Black"/>
            </a:endParaRPr>
          </a:p>
        </p:txBody>
      </p:sp>
      <p:pic>
        <p:nvPicPr>
          <p:cNvPr id="8" name="Imagen 7">
            <a:extLst>
              <a:ext uri="{FF2B5EF4-FFF2-40B4-BE49-F238E27FC236}">
                <a16:creationId xmlns:a16="http://schemas.microsoft.com/office/drawing/2014/main" id="{EE519476-E502-D900-C4FF-7057FFEAF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13" name="CuadroTexto 12">
            <a:extLst>
              <a:ext uri="{FF2B5EF4-FFF2-40B4-BE49-F238E27FC236}">
                <a16:creationId xmlns:a16="http://schemas.microsoft.com/office/drawing/2014/main" id="{5CBBE804-7CE1-4975-1338-5FA717FDB2F5}"/>
              </a:ext>
            </a:extLst>
          </p:cNvPr>
          <p:cNvSpPr txBox="1"/>
          <p:nvPr/>
        </p:nvSpPr>
        <p:spPr>
          <a:xfrm>
            <a:off x="13814434" y="3508385"/>
            <a:ext cx="5560738" cy="5047536"/>
          </a:xfrm>
          <a:prstGeom prst="rect">
            <a:avLst/>
          </a:prstGeom>
          <a:noFill/>
        </p:spPr>
        <p:txBody>
          <a:bodyPr wrap="square">
            <a:spAutoFit/>
          </a:bodyPr>
          <a:lstStyle/>
          <a:p>
            <a:pPr algn="just"/>
            <a:r>
              <a:rPr lang="es-MX" sz="2300" dirty="0">
                <a:solidFill>
                  <a:srgbClr val="58595B"/>
                </a:solidFill>
                <a:latin typeface="Arial MT"/>
              </a:rPr>
              <a:t>En la Gráfica 10 se presenta el Índice de la Calidad del Aire (ICA) para el contaminante PM10 en las estaciones Policía (Cuartelillo de Olaya) en el año 2024. Se evidencia la calidad del aire mayormente buena. Del mes de mayo a septiembre se otorgo como aceptable, lo que sugiere que los niveles de contaminación por PM10 estuvieron por debajo de los umbrales considerados perjudiciales para la salud humana y el medio ambiente por lo cual la contaminación atmosférica supone un riesgo bajo para la salud. </a:t>
            </a:r>
          </a:p>
        </p:txBody>
      </p:sp>
      <p:sp>
        <p:nvSpPr>
          <p:cNvPr id="2" name="object 5">
            <a:extLst>
              <a:ext uri="{FF2B5EF4-FFF2-40B4-BE49-F238E27FC236}">
                <a16:creationId xmlns:a16="http://schemas.microsoft.com/office/drawing/2014/main" id="{4C3C8DAE-CE87-EC4F-1E96-833B851E51BC}"/>
              </a:ext>
            </a:extLst>
          </p:cNvPr>
          <p:cNvSpPr txBox="1"/>
          <p:nvPr/>
        </p:nvSpPr>
        <p:spPr>
          <a:xfrm>
            <a:off x="5738596" y="2121354"/>
            <a:ext cx="8626907" cy="727315"/>
          </a:xfrm>
          <a:prstGeom prst="rect">
            <a:avLst/>
          </a:prstGeom>
        </p:spPr>
        <p:txBody>
          <a:bodyPr vert="horz" wrap="square" lIns="0" tIns="12700" rIns="0" bIns="0" rtlCol="0">
            <a:spAutoFit/>
          </a:bodyPr>
          <a:lstStyle/>
          <a:p>
            <a:pPr marL="12700" marR="5080" indent="1905" algn="ctr">
              <a:lnSpc>
                <a:spcPct val="108000"/>
              </a:lnSpc>
              <a:spcBef>
                <a:spcPts val="100"/>
              </a:spcBef>
              <a:spcAft>
                <a:spcPts val="1200"/>
              </a:spcAft>
            </a:pPr>
            <a:r>
              <a:rPr lang="es-CO" sz="2000" spc="65" dirty="0">
                <a:latin typeface="Arial Black" panose="020B0A04020102020204" pitchFamily="34" charset="0"/>
              </a:rPr>
              <a:t>ICA PM 10 ESTACIÓN POLICÍA (CUARTELILLO DE OLAYA).</a:t>
            </a:r>
            <a:endParaRPr lang="es-CO" sz="2000" spc="95" dirty="0">
              <a:latin typeface="Arial Black" panose="020B0A04020102020204" pitchFamily="34" charset="0"/>
            </a:endParaRPr>
          </a:p>
          <a:p>
            <a:pPr marL="12700" marR="5080" indent="1905" algn="ctr">
              <a:lnSpc>
                <a:spcPct val="108000"/>
              </a:lnSpc>
              <a:spcBef>
                <a:spcPts val="100"/>
              </a:spcBef>
              <a:spcAft>
                <a:spcPts val="1200"/>
              </a:spcAft>
            </a:pPr>
            <a:endParaRPr lang="es-CO" sz="1400" dirty="0">
              <a:latin typeface="Arial MT"/>
              <a:cs typeface="Arial MT"/>
            </a:endParaRPr>
          </a:p>
        </p:txBody>
      </p:sp>
      <p:pic>
        <p:nvPicPr>
          <p:cNvPr id="3" name="Imagen 2">
            <a:extLst>
              <a:ext uri="{FF2B5EF4-FFF2-40B4-BE49-F238E27FC236}">
                <a16:creationId xmlns:a16="http://schemas.microsoft.com/office/drawing/2014/main" id="{C0F4DC6D-0965-EB14-D7FD-6B38479D7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0693" y="3071406"/>
            <a:ext cx="3918958" cy="5719661"/>
          </a:xfrm>
          <a:prstGeom prst="rect">
            <a:avLst/>
          </a:prstGeom>
        </p:spPr>
      </p:pic>
      <p:pic>
        <p:nvPicPr>
          <p:cNvPr id="5" name="Imagen 4">
            <a:extLst>
              <a:ext uri="{FF2B5EF4-FFF2-40B4-BE49-F238E27FC236}">
                <a16:creationId xmlns:a16="http://schemas.microsoft.com/office/drawing/2014/main" id="{4736586F-50FD-DDB1-51F3-5E068387F780}"/>
              </a:ext>
            </a:extLst>
          </p:cNvPr>
          <p:cNvPicPr>
            <a:picLocks noChangeAspect="1"/>
          </p:cNvPicPr>
          <p:nvPr/>
        </p:nvPicPr>
        <p:blipFill>
          <a:blip r:embed="rId5"/>
          <a:stretch>
            <a:fillRect/>
          </a:stretch>
        </p:blipFill>
        <p:spPr>
          <a:xfrm>
            <a:off x="364649" y="3247652"/>
            <a:ext cx="9403363" cy="5367167"/>
          </a:xfrm>
          <a:prstGeom prst="rect">
            <a:avLst/>
          </a:prstGeom>
        </p:spPr>
      </p:pic>
    </p:spTree>
    <p:extLst>
      <p:ext uri="{BB962C8B-B14F-4D97-AF65-F5344CB8AC3E}">
        <p14:creationId xmlns:p14="http://schemas.microsoft.com/office/powerpoint/2010/main" val="275146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ABC5B-12B6-76C6-A2B4-0406219601C9}"/>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ED882853-B603-9F16-A1EB-FF7358F65240}"/>
              </a:ext>
            </a:extLst>
          </p:cNvPr>
          <p:cNvSpPr txBox="1"/>
          <p:nvPr/>
        </p:nvSpPr>
        <p:spPr>
          <a:xfrm>
            <a:off x="3498850" y="8728984"/>
            <a:ext cx="5100302" cy="505267"/>
          </a:xfrm>
          <a:prstGeom prst="rect">
            <a:avLst/>
          </a:prstGeom>
        </p:spPr>
        <p:txBody>
          <a:bodyPr vert="horz" wrap="square" lIns="0" tIns="12700" rIns="0" bIns="0" rtlCol="0">
            <a:spAutoFit/>
          </a:bodyPr>
          <a:lstStyle/>
          <a:p>
            <a:pPr marL="12700" algn="ctr">
              <a:lnSpc>
                <a:spcPct val="100000"/>
              </a:lnSpc>
              <a:spcBef>
                <a:spcPts val="100"/>
              </a:spcBef>
            </a:pPr>
            <a:r>
              <a:rPr lang="es-CO" sz="1600" b="1" dirty="0">
                <a:solidFill>
                  <a:schemeClr val="tx1">
                    <a:lumMod val="65000"/>
                    <a:lumOff val="35000"/>
                  </a:schemeClr>
                </a:solidFill>
                <a:latin typeface="Arial MT"/>
                <a:cs typeface="Arial MT"/>
              </a:rPr>
              <a:t>Grafica</a:t>
            </a:r>
            <a:r>
              <a:rPr lang="es-CO" sz="1600" b="1" spc="-10" dirty="0">
                <a:solidFill>
                  <a:schemeClr val="tx1">
                    <a:lumMod val="65000"/>
                    <a:lumOff val="35000"/>
                  </a:schemeClr>
                </a:solidFill>
                <a:latin typeface="Arial MT"/>
                <a:cs typeface="Arial MT"/>
              </a:rPr>
              <a:t> 11. </a:t>
            </a:r>
            <a:r>
              <a:rPr lang="es-CO" sz="1600" b="1" dirty="0">
                <a:solidFill>
                  <a:schemeClr val="tx1">
                    <a:lumMod val="50000"/>
                    <a:lumOff val="50000"/>
                  </a:schemeClr>
                </a:solidFill>
                <a:latin typeface="Arial MT"/>
                <a:cs typeface="Arial MT"/>
              </a:rPr>
              <a:t>Índice</a:t>
            </a:r>
            <a:r>
              <a:rPr lang="es-CO" sz="1600" b="1" spc="-5" dirty="0">
                <a:solidFill>
                  <a:schemeClr val="tx1">
                    <a:lumMod val="50000"/>
                    <a:lumOff val="50000"/>
                  </a:schemeClr>
                </a:solidFill>
                <a:latin typeface="Arial MT"/>
                <a:cs typeface="Arial MT"/>
              </a:rPr>
              <a:t> Calidad</a:t>
            </a:r>
            <a:r>
              <a:rPr lang="es-CO" sz="1600" b="1" spc="-10" dirty="0">
                <a:solidFill>
                  <a:schemeClr val="tx1">
                    <a:lumMod val="50000"/>
                    <a:lumOff val="50000"/>
                  </a:schemeClr>
                </a:solidFill>
                <a:latin typeface="Arial MT"/>
                <a:cs typeface="Arial MT"/>
              </a:rPr>
              <a:t> </a:t>
            </a:r>
            <a:r>
              <a:rPr lang="es-CO" sz="1600" b="1" spc="-5" dirty="0">
                <a:solidFill>
                  <a:schemeClr val="tx1">
                    <a:lumMod val="50000"/>
                    <a:lumOff val="50000"/>
                  </a:schemeClr>
                </a:solidFill>
                <a:latin typeface="Arial MT"/>
                <a:cs typeface="Arial MT"/>
              </a:rPr>
              <a:t>de</a:t>
            </a:r>
            <a:r>
              <a:rPr lang="es-CO" sz="1600" b="1" spc="-85" dirty="0">
                <a:solidFill>
                  <a:schemeClr val="tx1">
                    <a:lumMod val="50000"/>
                    <a:lumOff val="50000"/>
                  </a:schemeClr>
                </a:solidFill>
                <a:latin typeface="Arial MT"/>
                <a:cs typeface="Arial MT"/>
              </a:rPr>
              <a:t> </a:t>
            </a:r>
            <a:r>
              <a:rPr lang="es-CO" sz="1600" b="1" dirty="0">
                <a:solidFill>
                  <a:schemeClr val="tx1">
                    <a:lumMod val="50000"/>
                    <a:lumOff val="50000"/>
                  </a:schemeClr>
                </a:solidFill>
                <a:latin typeface="Arial MT"/>
                <a:cs typeface="Arial MT"/>
              </a:rPr>
              <a:t>Aire PM 2.5 Estación POLICÍA (Cuartelillo de Olaya) - 2024</a:t>
            </a:r>
          </a:p>
        </p:txBody>
      </p:sp>
      <p:grpSp>
        <p:nvGrpSpPr>
          <p:cNvPr id="20" name="Grupo 19">
            <a:extLst>
              <a:ext uri="{FF2B5EF4-FFF2-40B4-BE49-F238E27FC236}">
                <a16:creationId xmlns:a16="http://schemas.microsoft.com/office/drawing/2014/main" id="{E38F0556-8C4F-928C-408A-3BC3A0200A68}"/>
              </a:ext>
            </a:extLst>
          </p:cNvPr>
          <p:cNvGrpSpPr/>
          <p:nvPr/>
        </p:nvGrpSpPr>
        <p:grpSpPr>
          <a:xfrm>
            <a:off x="364649" y="388312"/>
            <a:ext cx="19363054" cy="1356639"/>
            <a:chOff x="364649" y="1844674"/>
            <a:chExt cx="19363054" cy="1356639"/>
          </a:xfrm>
        </p:grpSpPr>
        <p:sp>
          <p:nvSpPr>
            <p:cNvPr id="21" name="Rectángulo 20">
              <a:extLst>
                <a:ext uri="{FF2B5EF4-FFF2-40B4-BE49-F238E27FC236}">
                  <a16:creationId xmlns:a16="http://schemas.microsoft.com/office/drawing/2014/main" id="{A39202AD-251C-58CF-E9CC-440B0E67B886}"/>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a:extLst>
                <a:ext uri="{FF2B5EF4-FFF2-40B4-BE49-F238E27FC236}">
                  <a16:creationId xmlns:a16="http://schemas.microsoft.com/office/drawing/2014/main" id="{65148B78-6B80-B8AA-DFF6-D74C4BF81ECB}"/>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3" name="object 3">
            <a:extLst>
              <a:ext uri="{FF2B5EF4-FFF2-40B4-BE49-F238E27FC236}">
                <a16:creationId xmlns:a16="http://schemas.microsoft.com/office/drawing/2014/main" id="{39E2C736-0F2C-4CBC-433E-6A77ACED26F8}"/>
              </a:ext>
            </a:extLst>
          </p:cNvPr>
          <p:cNvSpPr txBox="1"/>
          <p:nvPr/>
        </p:nvSpPr>
        <p:spPr>
          <a:xfrm>
            <a:off x="2957988" y="852124"/>
            <a:ext cx="9761062" cy="381515"/>
          </a:xfrm>
          <a:prstGeom prst="rect">
            <a:avLst/>
          </a:prstGeom>
          <a:noFill/>
        </p:spPr>
        <p:txBody>
          <a:bodyPr vert="horz" wrap="square" lIns="0" tIns="4445" rIns="0" bIns="0" rtlCol="0">
            <a:spAutoFit/>
          </a:bodyPr>
          <a:lstStyle/>
          <a:p>
            <a:pPr marL="382270">
              <a:lnSpc>
                <a:spcPct val="100000"/>
              </a:lnSpc>
            </a:pPr>
            <a:r>
              <a:rPr lang="es-CO" sz="2450" spc="85" dirty="0">
                <a:solidFill>
                  <a:srgbClr val="ABD675"/>
                </a:solidFill>
                <a:latin typeface="Arial Black"/>
                <a:cs typeface="Arial Black"/>
              </a:rPr>
              <a:t>ÍNDICE</a:t>
            </a:r>
            <a:r>
              <a:rPr lang="es-CO" sz="2450" spc="80"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0" dirty="0">
                <a:solidFill>
                  <a:srgbClr val="ABD675"/>
                </a:solidFill>
                <a:latin typeface="Arial Black"/>
                <a:cs typeface="Arial Black"/>
              </a:rPr>
              <a:t>CALIDAD</a:t>
            </a:r>
            <a:r>
              <a:rPr lang="es-CO" sz="2450" spc="85" dirty="0">
                <a:solidFill>
                  <a:srgbClr val="ABD675"/>
                </a:solidFill>
                <a:latin typeface="Arial Black"/>
                <a:cs typeface="Arial Black"/>
              </a:rPr>
              <a:t> </a:t>
            </a:r>
            <a:r>
              <a:rPr lang="es-CO" sz="2450" spc="60" dirty="0">
                <a:solidFill>
                  <a:srgbClr val="ABD675"/>
                </a:solidFill>
                <a:latin typeface="Arial Black"/>
                <a:cs typeface="Arial Black"/>
              </a:rPr>
              <a:t>DE</a:t>
            </a:r>
            <a:r>
              <a:rPr lang="es-CO" sz="2450" spc="90" dirty="0">
                <a:solidFill>
                  <a:srgbClr val="ABD675"/>
                </a:solidFill>
                <a:latin typeface="Arial Black"/>
                <a:cs typeface="Arial Black"/>
              </a:rPr>
              <a:t> </a:t>
            </a:r>
            <a:r>
              <a:rPr lang="es-CO" sz="2450" spc="75" dirty="0">
                <a:solidFill>
                  <a:srgbClr val="ABD675"/>
                </a:solidFill>
                <a:latin typeface="Arial Black"/>
                <a:cs typeface="Arial Black"/>
              </a:rPr>
              <a:t>AIRE</a:t>
            </a:r>
            <a:r>
              <a:rPr lang="es-CO" sz="2450" spc="40" dirty="0">
                <a:solidFill>
                  <a:srgbClr val="ABD675"/>
                </a:solidFill>
                <a:latin typeface="Arial Black"/>
                <a:cs typeface="Arial Black"/>
              </a:rPr>
              <a:t> </a:t>
            </a:r>
            <a:r>
              <a:rPr lang="es-CO" sz="3675" spc="7" baseline="5668" dirty="0">
                <a:solidFill>
                  <a:srgbClr val="ABD675"/>
                </a:solidFill>
                <a:latin typeface="Arial Black"/>
                <a:cs typeface="Arial Black"/>
              </a:rPr>
              <a:t>–</a:t>
            </a:r>
            <a:r>
              <a:rPr lang="es-CO" sz="3675" spc="67" baseline="5668" dirty="0">
                <a:solidFill>
                  <a:srgbClr val="ABD675"/>
                </a:solidFill>
                <a:latin typeface="Arial Black"/>
                <a:cs typeface="Arial Black"/>
              </a:rPr>
              <a:t> </a:t>
            </a:r>
            <a:r>
              <a:rPr lang="es-CO" sz="2450" spc="100" dirty="0">
                <a:solidFill>
                  <a:srgbClr val="ABD675"/>
                </a:solidFill>
                <a:latin typeface="Arial Black"/>
                <a:cs typeface="Arial Black"/>
              </a:rPr>
              <a:t>ICA  PM 2.5</a:t>
            </a:r>
            <a:endParaRPr lang="es-CO" sz="2450" dirty="0">
              <a:latin typeface="Arial Black"/>
              <a:cs typeface="Arial Black"/>
            </a:endParaRPr>
          </a:p>
        </p:txBody>
      </p:sp>
      <p:sp>
        <p:nvSpPr>
          <p:cNvPr id="24" name="object 3">
            <a:extLst>
              <a:ext uri="{FF2B5EF4-FFF2-40B4-BE49-F238E27FC236}">
                <a16:creationId xmlns:a16="http://schemas.microsoft.com/office/drawing/2014/main" id="{FAAE371A-FD51-B1DC-39DE-C4622784725A}"/>
              </a:ext>
            </a:extLst>
          </p:cNvPr>
          <p:cNvSpPr txBox="1"/>
          <p:nvPr/>
        </p:nvSpPr>
        <p:spPr>
          <a:xfrm>
            <a:off x="614573" y="510389"/>
            <a:ext cx="2021101" cy="1112484"/>
          </a:xfrm>
          <a:prstGeom prst="rect">
            <a:avLst/>
          </a:prstGeom>
          <a:noFill/>
        </p:spPr>
        <p:txBody>
          <a:bodyPr vert="horz" wrap="square" lIns="0" tIns="4445" rIns="0" bIns="0" rtlCol="0">
            <a:spAutoFit/>
          </a:bodyPr>
          <a:lstStyle/>
          <a:p>
            <a:pPr marL="382270">
              <a:lnSpc>
                <a:spcPct val="100000"/>
              </a:lnSpc>
            </a:pPr>
            <a:r>
              <a:rPr lang="es-MX" sz="3600" spc="85" dirty="0">
                <a:solidFill>
                  <a:srgbClr val="82E6F0"/>
                </a:solidFill>
                <a:latin typeface="Arial Black"/>
                <a:cs typeface="Arial Black"/>
              </a:rPr>
              <a:t>ICA</a:t>
            </a:r>
          </a:p>
          <a:p>
            <a:pPr marL="382270">
              <a:lnSpc>
                <a:spcPct val="100000"/>
              </a:lnSpc>
            </a:pPr>
            <a:r>
              <a:rPr lang="es-MX" sz="3600" spc="85" dirty="0">
                <a:solidFill>
                  <a:srgbClr val="82E6F0"/>
                </a:solidFill>
                <a:latin typeface="Arial Black"/>
                <a:cs typeface="Arial Black"/>
              </a:rPr>
              <a:t>PM 10</a:t>
            </a:r>
            <a:endParaRPr lang="es-CO" sz="3600" dirty="0">
              <a:solidFill>
                <a:srgbClr val="82E6F0"/>
              </a:solidFill>
              <a:latin typeface="Arial Black"/>
              <a:cs typeface="Arial Black"/>
            </a:endParaRPr>
          </a:p>
        </p:txBody>
      </p:sp>
      <p:pic>
        <p:nvPicPr>
          <p:cNvPr id="8" name="Imagen 7">
            <a:extLst>
              <a:ext uri="{FF2B5EF4-FFF2-40B4-BE49-F238E27FC236}">
                <a16:creationId xmlns:a16="http://schemas.microsoft.com/office/drawing/2014/main" id="{08F2A3A4-D694-DCD1-008C-65FF41021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pic>
        <p:nvPicPr>
          <p:cNvPr id="4" name="Imagen 3">
            <a:extLst>
              <a:ext uri="{FF2B5EF4-FFF2-40B4-BE49-F238E27FC236}">
                <a16:creationId xmlns:a16="http://schemas.microsoft.com/office/drawing/2014/main" id="{07214926-828D-F9E0-5AD3-C8DF9560BC4D}"/>
              </a:ext>
            </a:extLst>
          </p:cNvPr>
          <p:cNvPicPr>
            <a:picLocks noChangeAspect="1"/>
          </p:cNvPicPr>
          <p:nvPr/>
        </p:nvPicPr>
        <p:blipFill>
          <a:blip r:embed="rId4"/>
          <a:stretch>
            <a:fillRect/>
          </a:stretch>
        </p:blipFill>
        <p:spPr>
          <a:xfrm>
            <a:off x="1132880" y="3258092"/>
            <a:ext cx="8626907" cy="5230790"/>
          </a:xfrm>
          <a:prstGeom prst="rect">
            <a:avLst/>
          </a:prstGeom>
        </p:spPr>
      </p:pic>
      <p:pic>
        <p:nvPicPr>
          <p:cNvPr id="5" name="Imagen 4">
            <a:extLst>
              <a:ext uri="{FF2B5EF4-FFF2-40B4-BE49-F238E27FC236}">
                <a16:creationId xmlns:a16="http://schemas.microsoft.com/office/drawing/2014/main" id="{DBD43742-FF43-92CB-0B8F-CFA560612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0693" y="3071406"/>
            <a:ext cx="3918958" cy="5719661"/>
          </a:xfrm>
          <a:prstGeom prst="rect">
            <a:avLst/>
          </a:prstGeom>
        </p:spPr>
      </p:pic>
      <p:sp>
        <p:nvSpPr>
          <p:cNvPr id="6" name="object 5">
            <a:extLst>
              <a:ext uri="{FF2B5EF4-FFF2-40B4-BE49-F238E27FC236}">
                <a16:creationId xmlns:a16="http://schemas.microsoft.com/office/drawing/2014/main" id="{48903837-7C7E-781F-82DD-98E40C7DFF91}"/>
              </a:ext>
            </a:extLst>
          </p:cNvPr>
          <p:cNvSpPr txBox="1"/>
          <p:nvPr/>
        </p:nvSpPr>
        <p:spPr>
          <a:xfrm>
            <a:off x="5327652" y="2346705"/>
            <a:ext cx="8626907" cy="727315"/>
          </a:xfrm>
          <a:prstGeom prst="rect">
            <a:avLst/>
          </a:prstGeom>
        </p:spPr>
        <p:txBody>
          <a:bodyPr vert="horz" wrap="square" lIns="0" tIns="12700" rIns="0" bIns="0" rtlCol="0">
            <a:spAutoFit/>
          </a:bodyPr>
          <a:lstStyle/>
          <a:p>
            <a:pPr marL="12700" marR="5080" indent="1905" algn="ctr">
              <a:lnSpc>
                <a:spcPct val="108000"/>
              </a:lnSpc>
              <a:spcBef>
                <a:spcPts val="100"/>
              </a:spcBef>
              <a:spcAft>
                <a:spcPts val="1200"/>
              </a:spcAft>
            </a:pPr>
            <a:r>
              <a:rPr lang="es-CO" sz="2000" spc="65" dirty="0">
                <a:latin typeface="Arial Black" panose="020B0A04020102020204" pitchFamily="34" charset="0"/>
              </a:rPr>
              <a:t>ICA PM 2.5 ESTACIÓN POLICÍA (CUARTELILLO DE OLAYA).</a:t>
            </a:r>
            <a:endParaRPr lang="es-CO" sz="2000" spc="95" dirty="0">
              <a:latin typeface="Arial Black" panose="020B0A04020102020204" pitchFamily="34" charset="0"/>
            </a:endParaRPr>
          </a:p>
          <a:p>
            <a:pPr marL="12700" marR="5080" indent="1905" algn="ctr">
              <a:lnSpc>
                <a:spcPct val="108000"/>
              </a:lnSpc>
              <a:spcBef>
                <a:spcPts val="100"/>
              </a:spcBef>
              <a:spcAft>
                <a:spcPts val="1200"/>
              </a:spcAft>
            </a:pPr>
            <a:endParaRPr lang="es-CO" sz="1400" dirty="0">
              <a:latin typeface="Arial MT"/>
              <a:cs typeface="Arial MT"/>
            </a:endParaRPr>
          </a:p>
        </p:txBody>
      </p:sp>
      <p:sp>
        <p:nvSpPr>
          <p:cNvPr id="7" name="CuadroTexto 6">
            <a:extLst>
              <a:ext uri="{FF2B5EF4-FFF2-40B4-BE49-F238E27FC236}">
                <a16:creationId xmlns:a16="http://schemas.microsoft.com/office/drawing/2014/main" id="{28D7E374-E36B-8EF9-A183-4525A0938212}"/>
              </a:ext>
            </a:extLst>
          </p:cNvPr>
          <p:cNvSpPr txBox="1"/>
          <p:nvPr/>
        </p:nvSpPr>
        <p:spPr>
          <a:xfrm>
            <a:off x="13814434" y="3508385"/>
            <a:ext cx="5560738" cy="4693593"/>
          </a:xfrm>
          <a:prstGeom prst="rect">
            <a:avLst/>
          </a:prstGeom>
          <a:noFill/>
        </p:spPr>
        <p:txBody>
          <a:bodyPr wrap="square">
            <a:spAutoFit/>
          </a:bodyPr>
          <a:lstStyle/>
          <a:p>
            <a:pPr algn="just"/>
            <a:r>
              <a:rPr lang="es-MX" sz="2300" dirty="0">
                <a:solidFill>
                  <a:srgbClr val="58595B"/>
                </a:solidFill>
                <a:latin typeface="Arial MT"/>
              </a:rPr>
              <a:t>En la Gráfica 11 se presenta el Índice de la Calidad del Aire (ICA) para el contaminante PM 2.5 en las estaciones Policía (Cuartelillo de Olaya) en el año 2024. Predominó en mayor proporción una calidad del aire clasificada como “Buena</a:t>
            </a:r>
            <a:r>
              <a:rPr lang="es-MX" sz="2000" dirty="0">
                <a:solidFill>
                  <a:srgbClr val="58595B"/>
                </a:solidFill>
                <a:latin typeface="Arial MT"/>
              </a:rPr>
              <a:t>“, </a:t>
            </a:r>
            <a:r>
              <a:rPr lang="es-MX" sz="2300" dirty="0">
                <a:solidFill>
                  <a:srgbClr val="58595B"/>
                </a:solidFill>
                <a:latin typeface="Arial MT"/>
              </a:rPr>
              <a:t>lo que sugiere que los niveles de contaminación por PM 2.5 estuvieron por debajo de los umbrales considerados perjudiciales para la salud humana y el medio ambiente por lo cual la contaminación atmosférica supone un riesgo bajo para la salud. </a:t>
            </a:r>
          </a:p>
        </p:txBody>
      </p:sp>
    </p:spTree>
    <p:extLst>
      <p:ext uri="{BB962C8B-B14F-4D97-AF65-F5344CB8AC3E}">
        <p14:creationId xmlns:p14="http://schemas.microsoft.com/office/powerpoint/2010/main" val="378684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69703"/>
            <a:ext cx="20300572" cy="13533715"/>
          </a:xfrm>
        </p:spPr>
      </p:pic>
    </p:spTree>
    <p:extLst>
      <p:ext uri="{BB962C8B-B14F-4D97-AF65-F5344CB8AC3E}">
        <p14:creationId xmlns:p14="http://schemas.microsoft.com/office/powerpoint/2010/main" val="132970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135222" y="6217952"/>
            <a:ext cx="11591925" cy="4628639"/>
          </a:xfrm>
          <a:prstGeom prst="rect">
            <a:avLst/>
          </a:prstGeom>
          <a:solidFill>
            <a:srgbClr val="62954C"/>
          </a:solidFill>
        </p:spPr>
        <p:txBody>
          <a:bodyPr vert="horz" wrap="square" lIns="0" tIns="5080" rIns="0" bIns="0" rtlCol="0">
            <a:spAutoFit/>
          </a:bodyPr>
          <a:lstStyle/>
          <a:p>
            <a:pPr>
              <a:lnSpc>
                <a:spcPct val="100000"/>
              </a:lnSpc>
              <a:spcBef>
                <a:spcPts val="40"/>
              </a:spcBef>
            </a:pPr>
            <a:endParaRPr lang="es-CO" sz="3100" dirty="0">
              <a:latin typeface="Times New Roman"/>
              <a:cs typeface="Times New Roman"/>
            </a:endParaRPr>
          </a:p>
          <a:p>
            <a:pPr marL="382270" algn="just">
              <a:lnSpc>
                <a:spcPct val="100000"/>
              </a:lnSpc>
            </a:pPr>
            <a:r>
              <a:rPr lang="es-CO" sz="2400" spc="70" dirty="0">
                <a:solidFill>
                  <a:srgbClr val="82E6F0"/>
                </a:solidFill>
                <a:latin typeface="Arial Black"/>
                <a:cs typeface="Arial Black"/>
              </a:rPr>
              <a:t>GENERALIDADES</a:t>
            </a:r>
            <a:r>
              <a:rPr lang="es-CO" sz="2400" spc="55" dirty="0">
                <a:solidFill>
                  <a:srgbClr val="82E6F0"/>
                </a:solidFill>
                <a:latin typeface="Arial Black"/>
                <a:cs typeface="Arial Black"/>
              </a:rPr>
              <a:t> DEL</a:t>
            </a:r>
            <a:r>
              <a:rPr lang="es-CO" sz="2400" spc="60" dirty="0">
                <a:solidFill>
                  <a:srgbClr val="82E6F0"/>
                </a:solidFill>
                <a:latin typeface="Arial Black"/>
                <a:cs typeface="Arial Black"/>
              </a:rPr>
              <a:t> SVCA</a:t>
            </a:r>
            <a:endParaRPr lang="es-CO" sz="2400" dirty="0">
              <a:solidFill>
                <a:srgbClr val="82E6F0"/>
              </a:solidFill>
              <a:latin typeface="Arial Black"/>
              <a:cs typeface="Arial Black"/>
            </a:endParaRPr>
          </a:p>
          <a:p>
            <a:pPr marL="376555" marR="369570" algn="just">
              <a:lnSpc>
                <a:spcPct val="108000"/>
              </a:lnSpc>
              <a:spcBef>
                <a:spcPts val="1780"/>
              </a:spcBef>
            </a:pPr>
            <a:r>
              <a:rPr lang="es-CO" sz="1400" spc="-5" dirty="0">
                <a:solidFill>
                  <a:srgbClr val="FFFFFF"/>
                </a:solidFill>
                <a:latin typeface="Arial MT"/>
                <a:cs typeface="Arial MT"/>
              </a:rPr>
              <a:t>Un </a:t>
            </a:r>
            <a:r>
              <a:rPr lang="es-CO" sz="1400" dirty="0">
                <a:solidFill>
                  <a:srgbClr val="FFFFFF"/>
                </a:solidFill>
                <a:latin typeface="Arial MT"/>
                <a:cs typeface="Arial MT"/>
              </a:rPr>
              <a:t>Sistema </a:t>
            </a:r>
            <a:r>
              <a:rPr lang="es-CO" sz="1400" spc="-5" dirty="0">
                <a:solidFill>
                  <a:srgbClr val="FFFFFF"/>
                </a:solidFill>
                <a:latin typeface="Arial MT"/>
                <a:cs typeface="Arial MT"/>
              </a:rPr>
              <a:t>de </a:t>
            </a:r>
            <a:r>
              <a:rPr lang="es-CO" sz="1400" spc="-10" dirty="0">
                <a:solidFill>
                  <a:srgbClr val="FFFFFF"/>
                </a:solidFill>
                <a:latin typeface="Arial MT"/>
                <a:cs typeface="Arial MT"/>
              </a:rPr>
              <a:t>Vigilancia </a:t>
            </a:r>
            <a:r>
              <a:rPr lang="es-CO" sz="1400" spc="-5" dirty="0">
                <a:solidFill>
                  <a:srgbClr val="FFFFFF"/>
                </a:solidFill>
                <a:latin typeface="Arial MT"/>
                <a:cs typeface="Arial MT"/>
              </a:rPr>
              <a:t>de Calidad del </a:t>
            </a:r>
            <a:r>
              <a:rPr lang="es-CO" sz="1400" dirty="0">
                <a:solidFill>
                  <a:srgbClr val="FFFFFF"/>
                </a:solidFill>
                <a:latin typeface="Arial MT"/>
                <a:cs typeface="Arial MT"/>
              </a:rPr>
              <a:t>Aire (SVCA) </a:t>
            </a:r>
            <a:r>
              <a:rPr lang="es-CO" sz="1400" spc="-5" dirty="0">
                <a:solidFill>
                  <a:srgbClr val="FFFFFF"/>
                </a:solidFill>
                <a:latin typeface="Arial MT"/>
                <a:cs typeface="Arial MT"/>
              </a:rPr>
              <a:t>es un </a:t>
            </a:r>
            <a:r>
              <a:rPr lang="es-CO" sz="1400" dirty="0">
                <a:solidFill>
                  <a:srgbClr val="FFFFFF"/>
                </a:solidFill>
                <a:latin typeface="Arial MT"/>
                <a:cs typeface="Arial MT"/>
              </a:rPr>
              <a:t>conjunto </a:t>
            </a:r>
            <a:r>
              <a:rPr lang="es-CO" sz="1400" spc="-5" dirty="0">
                <a:solidFill>
                  <a:srgbClr val="FFFFFF"/>
                </a:solidFill>
                <a:latin typeface="Arial MT"/>
                <a:cs typeface="Arial MT"/>
              </a:rPr>
              <a:t>de estaciones destinadas </a:t>
            </a:r>
            <a:r>
              <a:rPr lang="es-CO" sz="1400" dirty="0">
                <a:solidFill>
                  <a:srgbClr val="FFFFFF"/>
                </a:solidFill>
                <a:latin typeface="Arial MT"/>
                <a:cs typeface="Arial MT"/>
              </a:rPr>
              <a:t>a </a:t>
            </a:r>
            <a:r>
              <a:rPr lang="es-CO" sz="1400" spc="-5" dirty="0">
                <a:solidFill>
                  <a:srgbClr val="FFFFFF"/>
                </a:solidFill>
                <a:latin typeface="Arial MT"/>
                <a:cs typeface="Arial MT"/>
              </a:rPr>
              <a:t>la evaluación del estado de la </a:t>
            </a:r>
            <a:r>
              <a:rPr lang="es-CO" sz="1400" dirty="0">
                <a:solidFill>
                  <a:srgbClr val="FFFFFF"/>
                </a:solidFill>
                <a:latin typeface="Arial MT"/>
                <a:cs typeface="Arial MT"/>
              </a:rPr>
              <a:t>calidad </a:t>
            </a:r>
            <a:r>
              <a:rPr lang="es-CO" sz="1400" spc="-5" dirty="0">
                <a:solidFill>
                  <a:srgbClr val="FFFFFF"/>
                </a:solidFill>
                <a:latin typeface="Arial MT"/>
                <a:cs typeface="Arial MT"/>
              </a:rPr>
              <a:t>del </a:t>
            </a:r>
            <a:r>
              <a:rPr lang="es-CO" sz="1400" spc="-375" dirty="0">
                <a:solidFill>
                  <a:srgbClr val="FFFFFF"/>
                </a:solidFill>
                <a:latin typeface="Arial MT"/>
                <a:cs typeface="Arial MT"/>
              </a:rPr>
              <a:t> </a:t>
            </a:r>
            <a:r>
              <a:rPr lang="es-CO" sz="1400" spc="-5" dirty="0">
                <a:solidFill>
                  <a:srgbClr val="FFFFFF"/>
                </a:solidFill>
                <a:latin typeface="Arial MT"/>
                <a:cs typeface="Arial MT"/>
              </a:rPr>
              <a:t>aire </a:t>
            </a:r>
            <a:r>
              <a:rPr lang="es-CO" sz="1400" dirty="0">
                <a:solidFill>
                  <a:srgbClr val="FFFFFF"/>
                </a:solidFill>
                <a:latin typeface="Arial MT"/>
                <a:cs typeface="Arial MT"/>
              </a:rPr>
              <a:t>(Área Metropolitana </a:t>
            </a:r>
            <a:r>
              <a:rPr lang="es-CO" sz="1400" spc="-25" dirty="0">
                <a:solidFill>
                  <a:srgbClr val="FFFFFF"/>
                </a:solidFill>
                <a:latin typeface="Arial MT"/>
                <a:cs typeface="Arial MT"/>
              </a:rPr>
              <a:t>Valle </a:t>
            </a:r>
            <a:r>
              <a:rPr lang="es-CO" sz="1400" spc="-5" dirty="0">
                <a:solidFill>
                  <a:srgbClr val="FFFFFF"/>
                </a:solidFill>
                <a:latin typeface="Arial MT"/>
                <a:cs typeface="Arial MT"/>
              </a:rPr>
              <a:t>de </a:t>
            </a:r>
            <a:r>
              <a:rPr lang="es-CO" sz="1400" dirty="0" err="1">
                <a:solidFill>
                  <a:srgbClr val="FFFFFF"/>
                </a:solidFill>
                <a:latin typeface="Arial MT"/>
                <a:cs typeface="Arial MT"/>
              </a:rPr>
              <a:t>Áburra</a:t>
            </a:r>
            <a:r>
              <a:rPr lang="es-CO" sz="1400" dirty="0">
                <a:solidFill>
                  <a:srgbClr val="FFFFFF"/>
                </a:solidFill>
                <a:latin typeface="Arial MT"/>
                <a:cs typeface="Arial MT"/>
              </a:rPr>
              <a:t>, </a:t>
            </a:r>
            <a:r>
              <a:rPr lang="es-CO" sz="1400" spc="-5" dirty="0">
                <a:solidFill>
                  <a:srgbClr val="FFFFFF"/>
                </a:solidFill>
                <a:latin typeface="Arial MT"/>
                <a:cs typeface="Arial MT"/>
              </a:rPr>
              <a:t>2019). Desde el año </a:t>
            </a:r>
            <a:r>
              <a:rPr lang="es-CO" sz="1400" spc="-25" dirty="0">
                <a:solidFill>
                  <a:srgbClr val="FFFFFF"/>
                </a:solidFill>
                <a:latin typeface="Arial MT"/>
                <a:cs typeface="Arial MT"/>
              </a:rPr>
              <a:t>2011, </a:t>
            </a:r>
            <a:r>
              <a:rPr lang="es-CO" sz="1400" spc="-5" dirty="0">
                <a:solidFill>
                  <a:srgbClr val="FFFFFF"/>
                </a:solidFill>
                <a:latin typeface="Arial MT"/>
                <a:cs typeface="Arial MT"/>
              </a:rPr>
              <a:t>el distrito de Cartagena </a:t>
            </a:r>
            <a:r>
              <a:rPr lang="es-CO" sz="1400" dirty="0">
                <a:solidFill>
                  <a:srgbClr val="FFFFFF"/>
                </a:solidFill>
                <a:latin typeface="Arial MT"/>
                <a:cs typeface="Arial MT"/>
              </a:rPr>
              <a:t>cuenta con </a:t>
            </a:r>
            <a:r>
              <a:rPr lang="es-CO" sz="1400" spc="-5" dirty="0">
                <a:solidFill>
                  <a:srgbClr val="FFFFFF"/>
                </a:solidFill>
                <a:latin typeface="Arial MT"/>
                <a:cs typeface="Arial MT"/>
              </a:rPr>
              <a:t>un </a:t>
            </a:r>
            <a:r>
              <a:rPr lang="es-CO" sz="1400" dirty="0">
                <a:solidFill>
                  <a:srgbClr val="FFFFFF"/>
                </a:solidFill>
                <a:latin typeface="Arial MT"/>
                <a:cs typeface="Arial MT"/>
              </a:rPr>
              <a:t>SVCA </a:t>
            </a:r>
            <a:r>
              <a:rPr lang="es-CO" sz="1400" spc="-5" dirty="0">
                <a:solidFill>
                  <a:srgbClr val="FFFFFF"/>
                </a:solidFill>
                <a:latin typeface="Arial MT"/>
                <a:cs typeface="Arial MT"/>
              </a:rPr>
              <a:t>diseñado inicialmente </a:t>
            </a:r>
            <a:r>
              <a:rPr lang="es-CO" sz="1400" dirty="0">
                <a:solidFill>
                  <a:srgbClr val="FFFFFF"/>
                </a:solidFill>
                <a:latin typeface="Arial MT"/>
                <a:cs typeface="Arial MT"/>
              </a:rPr>
              <a:t> con 6 </a:t>
            </a:r>
            <a:r>
              <a:rPr lang="es-CO" sz="1400" spc="-5" dirty="0">
                <a:solidFill>
                  <a:srgbClr val="FFFFFF"/>
                </a:solidFill>
                <a:latin typeface="Arial MT"/>
                <a:cs typeface="Arial MT"/>
              </a:rPr>
              <a:t>estaciones, las </a:t>
            </a:r>
            <a:r>
              <a:rPr lang="es-CO" sz="1400" dirty="0">
                <a:solidFill>
                  <a:srgbClr val="FFFFFF"/>
                </a:solidFill>
                <a:latin typeface="Arial MT"/>
                <a:cs typeface="Arial MT"/>
              </a:rPr>
              <a:t>cuales se </a:t>
            </a:r>
            <a:r>
              <a:rPr lang="es-CO" sz="1400" spc="-5" dirty="0">
                <a:solidFill>
                  <a:srgbClr val="FFFFFF"/>
                </a:solidFill>
                <a:latin typeface="Arial MT"/>
                <a:cs typeface="Arial MT"/>
              </a:rPr>
              <a:t>especifican </a:t>
            </a:r>
            <a:r>
              <a:rPr lang="es-CO" sz="1400" dirty="0">
                <a:solidFill>
                  <a:srgbClr val="FFFFFF"/>
                </a:solidFill>
                <a:latin typeface="Arial MT"/>
                <a:cs typeface="Arial MT"/>
              </a:rPr>
              <a:t>más </a:t>
            </a:r>
            <a:r>
              <a:rPr lang="es-CO" sz="1400" spc="-5" dirty="0">
                <a:solidFill>
                  <a:srgbClr val="FFFFFF"/>
                </a:solidFill>
                <a:latin typeface="Arial MT"/>
                <a:cs typeface="Arial MT"/>
              </a:rPr>
              <a:t>adelante. </a:t>
            </a:r>
            <a:r>
              <a:rPr lang="es-CO" sz="1400" dirty="0">
                <a:solidFill>
                  <a:srgbClr val="FFFFFF"/>
                </a:solidFill>
                <a:latin typeface="Arial MT"/>
                <a:cs typeface="Arial MT"/>
              </a:rPr>
              <a:t>Para </a:t>
            </a:r>
            <a:r>
              <a:rPr lang="es-CO" sz="1400" spc="-5" dirty="0">
                <a:solidFill>
                  <a:srgbClr val="FFFFFF"/>
                </a:solidFill>
                <a:latin typeface="Arial MT"/>
                <a:cs typeface="Arial MT"/>
              </a:rPr>
              <a:t>definir el </a:t>
            </a:r>
            <a:r>
              <a:rPr lang="es-CO" sz="1400" dirty="0">
                <a:solidFill>
                  <a:srgbClr val="FFFFFF"/>
                </a:solidFill>
                <a:latin typeface="Arial MT"/>
                <a:cs typeface="Arial MT"/>
              </a:rPr>
              <a:t>tipo </a:t>
            </a:r>
            <a:r>
              <a:rPr lang="es-CO" sz="1400" spc="-5" dirty="0">
                <a:solidFill>
                  <a:srgbClr val="FFFFFF"/>
                </a:solidFill>
                <a:latin typeface="Arial MT"/>
                <a:cs typeface="Arial MT"/>
              </a:rPr>
              <a:t>de diseño del </a:t>
            </a:r>
            <a:r>
              <a:rPr lang="es-CO" sz="1400" dirty="0">
                <a:solidFill>
                  <a:srgbClr val="FFFFFF"/>
                </a:solidFill>
                <a:latin typeface="Arial MT"/>
                <a:cs typeface="Arial MT"/>
              </a:rPr>
              <a:t>sistema (K2 Ingeniería , </a:t>
            </a:r>
            <a:r>
              <a:rPr lang="es-CO" sz="1400" spc="-5" dirty="0">
                <a:solidFill>
                  <a:srgbClr val="FFFFFF"/>
                </a:solidFill>
                <a:latin typeface="Arial MT"/>
                <a:cs typeface="Arial MT"/>
              </a:rPr>
              <a:t>2010), </a:t>
            </a:r>
            <a:r>
              <a:rPr lang="es-CO" sz="1400" dirty="0">
                <a:solidFill>
                  <a:srgbClr val="FFFFFF"/>
                </a:solidFill>
                <a:latin typeface="Arial MT"/>
                <a:cs typeface="Arial MT"/>
              </a:rPr>
              <a:t>se tuvieron </a:t>
            </a:r>
            <a:r>
              <a:rPr lang="es-CO" sz="1400" spc="-5" dirty="0">
                <a:solidFill>
                  <a:srgbClr val="FFFFFF"/>
                </a:solidFill>
                <a:latin typeface="Arial MT"/>
                <a:cs typeface="Arial MT"/>
              </a:rPr>
              <a:t>en </a:t>
            </a:r>
            <a:r>
              <a:rPr lang="es-CO" sz="1400" dirty="0">
                <a:solidFill>
                  <a:srgbClr val="FFFFFF"/>
                </a:solidFill>
                <a:latin typeface="Arial MT"/>
                <a:cs typeface="Arial MT"/>
              </a:rPr>
              <a:t> cuenta</a:t>
            </a:r>
            <a:r>
              <a:rPr lang="es-CO" sz="1400" spc="-5" dirty="0">
                <a:solidFill>
                  <a:srgbClr val="FFFFFF"/>
                </a:solidFill>
                <a:latin typeface="Arial MT"/>
                <a:cs typeface="Arial MT"/>
              </a:rPr>
              <a:t> dos</a:t>
            </a:r>
            <a:r>
              <a:rPr lang="es-CO" sz="1400" dirty="0">
                <a:solidFill>
                  <a:srgbClr val="FFFFFF"/>
                </a:solidFill>
                <a:latin typeface="Arial MT"/>
                <a:cs typeface="Arial MT"/>
              </a:rPr>
              <a:t> criterios: </a:t>
            </a:r>
            <a:r>
              <a:rPr lang="es-CO" sz="1400" spc="-5" dirty="0">
                <a:solidFill>
                  <a:srgbClr val="FFFFFF"/>
                </a:solidFill>
                <a:latin typeface="Arial MT"/>
                <a:cs typeface="Arial MT"/>
              </a:rPr>
              <a:t>a)</a:t>
            </a:r>
            <a:r>
              <a:rPr lang="es-CO" sz="1400" dirty="0">
                <a:solidFill>
                  <a:srgbClr val="FFFFFF"/>
                </a:solidFill>
                <a:latin typeface="Arial MT"/>
                <a:cs typeface="Arial MT"/>
              </a:rPr>
              <a:t> </a:t>
            </a:r>
            <a:r>
              <a:rPr lang="es-CO" sz="1400" spc="-5" dirty="0">
                <a:solidFill>
                  <a:srgbClr val="FFFFFF"/>
                </a:solidFill>
                <a:latin typeface="Arial MT"/>
                <a:cs typeface="Arial MT"/>
              </a:rPr>
              <a:t>poblacional</a:t>
            </a:r>
            <a:r>
              <a:rPr lang="es-CO" sz="1400" dirty="0">
                <a:solidFill>
                  <a:srgbClr val="FFFFFF"/>
                </a:solidFill>
                <a:latin typeface="Arial MT"/>
                <a:cs typeface="Arial MT"/>
              </a:rPr>
              <a:t> y </a:t>
            </a:r>
            <a:r>
              <a:rPr lang="es-CO" sz="1400" spc="-5" dirty="0">
                <a:solidFill>
                  <a:srgbClr val="FFFFFF"/>
                </a:solidFill>
                <a:latin typeface="Arial MT"/>
                <a:cs typeface="Arial MT"/>
              </a:rPr>
              <a:t>b)</a:t>
            </a:r>
            <a:r>
              <a:rPr lang="es-CO" sz="1400" dirty="0">
                <a:solidFill>
                  <a:srgbClr val="FFFFFF"/>
                </a:solidFill>
                <a:latin typeface="Arial MT"/>
                <a:cs typeface="Arial MT"/>
              </a:rPr>
              <a:t> </a:t>
            </a:r>
            <a:r>
              <a:rPr lang="es-CO" sz="1400" spc="-5" dirty="0">
                <a:solidFill>
                  <a:srgbClr val="FFFFFF"/>
                </a:solidFill>
                <a:latin typeface="Arial MT"/>
                <a:cs typeface="Arial MT"/>
              </a:rPr>
              <a:t>ambiental.</a:t>
            </a:r>
            <a:r>
              <a:rPr lang="es-CO" sz="1400" dirty="0">
                <a:solidFill>
                  <a:srgbClr val="FFFFFF"/>
                </a:solidFill>
                <a:latin typeface="Arial MT"/>
                <a:cs typeface="Arial MT"/>
              </a:rPr>
              <a:t> Estos criterios se </a:t>
            </a:r>
            <a:r>
              <a:rPr lang="es-CO" sz="1400" spc="-5" dirty="0">
                <a:solidFill>
                  <a:srgbClr val="FFFFFF"/>
                </a:solidFill>
                <a:latin typeface="Arial MT"/>
                <a:cs typeface="Arial MT"/>
              </a:rPr>
              <a:t>describen,</a:t>
            </a:r>
            <a:r>
              <a:rPr lang="es-CO" sz="1400" dirty="0">
                <a:solidFill>
                  <a:srgbClr val="FFFFFF"/>
                </a:solidFill>
                <a:latin typeface="Arial MT"/>
                <a:cs typeface="Arial MT"/>
              </a:rPr>
              <a:t> a continuación:</a:t>
            </a:r>
            <a:endParaRPr lang="es-CO" sz="1400" dirty="0">
              <a:latin typeface="Arial MT"/>
              <a:cs typeface="Arial MT"/>
            </a:endParaRPr>
          </a:p>
          <a:p>
            <a:pPr>
              <a:lnSpc>
                <a:spcPct val="100000"/>
              </a:lnSpc>
              <a:spcBef>
                <a:spcPts val="30"/>
              </a:spcBef>
            </a:pPr>
            <a:endParaRPr lang="es-CO" sz="1550" dirty="0">
              <a:latin typeface="Arial MT"/>
              <a:cs typeface="Arial MT"/>
            </a:endParaRPr>
          </a:p>
          <a:p>
            <a:pPr marL="376555" marR="368935" algn="just">
              <a:lnSpc>
                <a:spcPct val="108000"/>
              </a:lnSpc>
              <a:buAutoNum type="alphaLcParenR"/>
              <a:tabLst>
                <a:tab pos="631190" algn="l"/>
              </a:tabLst>
            </a:pPr>
            <a:r>
              <a:rPr lang="es-CO" sz="1400" dirty="0">
                <a:solidFill>
                  <a:srgbClr val="FFFFFF"/>
                </a:solidFill>
                <a:latin typeface="Arial Black"/>
                <a:cs typeface="Arial Black"/>
              </a:rPr>
              <a:t>Análisis poblacional: </a:t>
            </a:r>
            <a:r>
              <a:rPr lang="es-CO" sz="1400" spc="-5" dirty="0">
                <a:solidFill>
                  <a:srgbClr val="FFFFFF"/>
                </a:solidFill>
                <a:latin typeface="Arial MT"/>
                <a:cs typeface="Arial MT"/>
              </a:rPr>
              <a:t>De acuerdo </a:t>
            </a:r>
            <a:r>
              <a:rPr lang="es-CO" sz="1400" dirty="0">
                <a:solidFill>
                  <a:srgbClr val="FFFFFF"/>
                </a:solidFill>
                <a:latin typeface="Arial MT"/>
                <a:cs typeface="Arial MT"/>
              </a:rPr>
              <a:t>con </a:t>
            </a:r>
            <a:r>
              <a:rPr lang="es-CO" sz="1400" spc="-5" dirty="0">
                <a:solidFill>
                  <a:srgbClr val="FFFFFF"/>
                </a:solidFill>
                <a:latin typeface="Arial MT"/>
                <a:cs typeface="Arial MT"/>
              </a:rPr>
              <a:t>el Censo elaborado por el gobierno nacional en el año 2005 el distrito </a:t>
            </a:r>
            <a:r>
              <a:rPr lang="es-CO" sz="1400" dirty="0">
                <a:solidFill>
                  <a:srgbClr val="FFFFFF"/>
                </a:solidFill>
                <a:latin typeface="Arial MT"/>
                <a:cs typeface="Arial MT"/>
              </a:rPr>
              <a:t>turístico </a:t>
            </a:r>
            <a:r>
              <a:rPr lang="es-CO" sz="1400" spc="-5" dirty="0">
                <a:solidFill>
                  <a:srgbClr val="FFFFFF"/>
                </a:solidFill>
                <a:latin typeface="Arial MT"/>
                <a:cs typeface="Arial MT"/>
              </a:rPr>
              <a:t>especial de </a:t>
            </a:r>
            <a:r>
              <a:rPr lang="es-CO" sz="1400" dirty="0">
                <a:solidFill>
                  <a:srgbClr val="FFFFFF"/>
                </a:solidFill>
                <a:latin typeface="Arial MT"/>
                <a:cs typeface="Arial MT"/>
              </a:rPr>
              <a:t> </a:t>
            </a:r>
            <a:r>
              <a:rPr lang="es-CO" sz="1400" spc="-5" dirty="0">
                <a:solidFill>
                  <a:srgbClr val="FFFFFF"/>
                </a:solidFill>
                <a:latin typeface="Arial MT"/>
                <a:cs typeface="Arial MT"/>
              </a:rPr>
              <a:t>Cartagena </a:t>
            </a:r>
            <a:r>
              <a:rPr lang="es-CO" sz="1400" dirty="0">
                <a:solidFill>
                  <a:srgbClr val="FFFFFF"/>
                </a:solidFill>
                <a:latin typeface="Arial MT"/>
                <a:cs typeface="Arial MT"/>
              </a:rPr>
              <a:t>tenía </a:t>
            </a:r>
            <a:r>
              <a:rPr lang="es-CO" sz="1400" spc="-5" dirty="0">
                <a:solidFill>
                  <a:srgbClr val="FFFFFF"/>
                </a:solidFill>
                <a:latin typeface="Arial MT"/>
                <a:cs typeface="Arial MT"/>
              </a:rPr>
              <a:t>una población </a:t>
            </a:r>
            <a:r>
              <a:rPr lang="es-CO" sz="1400" dirty="0">
                <a:solidFill>
                  <a:srgbClr val="FFFFFF"/>
                </a:solidFill>
                <a:latin typeface="Arial MT"/>
                <a:cs typeface="Arial MT"/>
              </a:rPr>
              <a:t>total </a:t>
            </a:r>
            <a:r>
              <a:rPr lang="es-CO" sz="1400" spc="-5" dirty="0">
                <a:solidFill>
                  <a:srgbClr val="FFFFFF"/>
                </a:solidFill>
                <a:latin typeface="Arial MT"/>
                <a:cs typeface="Arial MT"/>
              </a:rPr>
              <a:t>de 842.545 </a:t>
            </a:r>
            <a:r>
              <a:rPr lang="es-CO" sz="1400" dirty="0">
                <a:solidFill>
                  <a:srgbClr val="FFFFFF"/>
                </a:solidFill>
                <a:latin typeface="Arial MT"/>
                <a:cs typeface="Arial MT"/>
              </a:rPr>
              <a:t>y </a:t>
            </a:r>
            <a:r>
              <a:rPr lang="es-CO" sz="1400" spc="-5" dirty="0">
                <a:solidFill>
                  <a:srgbClr val="FFFFFF"/>
                </a:solidFill>
                <a:latin typeface="Arial MT"/>
                <a:cs typeface="Arial MT"/>
              </a:rPr>
              <a:t>para 2007 </a:t>
            </a:r>
            <a:r>
              <a:rPr lang="es-CO" sz="1400" dirty="0">
                <a:solidFill>
                  <a:srgbClr val="FFFFFF"/>
                </a:solidFill>
                <a:latin typeface="Arial MT"/>
                <a:cs typeface="Arial MT"/>
              </a:rPr>
              <a:t>tenía </a:t>
            </a:r>
            <a:r>
              <a:rPr lang="es-CO" sz="1400" spc="-5" dirty="0">
                <a:solidFill>
                  <a:srgbClr val="FFFFFF"/>
                </a:solidFill>
                <a:latin typeface="Arial MT"/>
                <a:cs typeface="Arial MT"/>
              </a:rPr>
              <a:t>una estimación de población proyectada de 921.61416. </a:t>
            </a:r>
            <a:r>
              <a:rPr lang="es-CO" sz="1400" spc="-25" dirty="0">
                <a:solidFill>
                  <a:srgbClr val="FFFFFF"/>
                </a:solidFill>
                <a:latin typeface="Arial MT"/>
                <a:cs typeface="Arial MT"/>
              </a:rPr>
              <a:t>Teniendo </a:t>
            </a:r>
            <a:r>
              <a:rPr lang="es-CO" sz="1400" spc="-5" dirty="0">
                <a:solidFill>
                  <a:srgbClr val="FFFFFF"/>
                </a:solidFill>
                <a:latin typeface="Arial MT"/>
                <a:cs typeface="Arial MT"/>
              </a:rPr>
              <a:t>en </a:t>
            </a:r>
            <a:r>
              <a:rPr lang="es-CO" sz="1400" dirty="0">
                <a:solidFill>
                  <a:srgbClr val="FFFFFF"/>
                </a:solidFill>
                <a:latin typeface="Arial MT"/>
                <a:cs typeface="Arial MT"/>
              </a:rPr>
              <a:t> cuenta</a:t>
            </a:r>
            <a:r>
              <a:rPr lang="es-CO" sz="1400" spc="-25" dirty="0">
                <a:solidFill>
                  <a:srgbClr val="FFFFFF"/>
                </a:solidFill>
                <a:latin typeface="Arial MT"/>
                <a:cs typeface="Arial MT"/>
              </a:rPr>
              <a:t> </a:t>
            </a:r>
            <a:r>
              <a:rPr lang="es-CO" sz="1400" spc="-5" dirty="0">
                <a:solidFill>
                  <a:srgbClr val="FFFFFF"/>
                </a:solidFill>
                <a:latin typeface="Arial MT"/>
                <a:cs typeface="Arial MT"/>
              </a:rPr>
              <a:t>este</a:t>
            </a:r>
            <a:r>
              <a:rPr lang="es-CO" sz="1400" spc="-20" dirty="0">
                <a:solidFill>
                  <a:srgbClr val="FFFFFF"/>
                </a:solidFill>
                <a:latin typeface="Arial MT"/>
                <a:cs typeface="Arial MT"/>
              </a:rPr>
              <a:t> </a:t>
            </a:r>
            <a:r>
              <a:rPr lang="es-CO" sz="1400" spc="-5" dirty="0">
                <a:solidFill>
                  <a:srgbClr val="FFFFFF"/>
                </a:solidFill>
                <a:latin typeface="Arial MT"/>
                <a:cs typeface="Arial MT"/>
              </a:rPr>
              <a:t>aspecto,</a:t>
            </a:r>
            <a:r>
              <a:rPr lang="es-CO" sz="1400" spc="-20" dirty="0">
                <a:solidFill>
                  <a:srgbClr val="FFFFFF"/>
                </a:solidFill>
                <a:latin typeface="Arial MT"/>
                <a:cs typeface="Arial MT"/>
              </a:rPr>
              <a:t> </a:t>
            </a:r>
            <a:r>
              <a:rPr lang="es-CO" sz="1400" spc="-5" dirty="0">
                <a:solidFill>
                  <a:srgbClr val="FFFFFF"/>
                </a:solidFill>
                <a:latin typeface="Arial MT"/>
                <a:cs typeface="Arial MT"/>
              </a:rPr>
              <a:t>el</a:t>
            </a:r>
            <a:r>
              <a:rPr lang="es-CO" sz="1400" spc="-20" dirty="0">
                <a:solidFill>
                  <a:srgbClr val="FFFFFF"/>
                </a:solidFill>
                <a:latin typeface="Arial MT"/>
                <a:cs typeface="Arial MT"/>
              </a:rPr>
              <a:t> </a:t>
            </a:r>
            <a:r>
              <a:rPr lang="es-CO" sz="1400" dirty="0">
                <a:solidFill>
                  <a:srgbClr val="FFFFFF"/>
                </a:solidFill>
                <a:latin typeface="Arial MT"/>
                <a:cs typeface="Arial MT"/>
              </a:rPr>
              <a:t>Sistema</a:t>
            </a:r>
            <a:r>
              <a:rPr lang="es-CO" sz="1400" spc="-25" dirty="0">
                <a:solidFill>
                  <a:srgbClr val="FFFFFF"/>
                </a:solidFill>
                <a:latin typeface="Arial MT"/>
                <a:cs typeface="Arial MT"/>
              </a:rPr>
              <a:t> </a:t>
            </a:r>
            <a:r>
              <a:rPr lang="es-CO" sz="1400" spc="-5" dirty="0">
                <a:solidFill>
                  <a:srgbClr val="FFFFFF"/>
                </a:solidFill>
                <a:latin typeface="Arial MT"/>
                <a:cs typeface="Arial MT"/>
              </a:rPr>
              <a:t>de</a:t>
            </a:r>
            <a:r>
              <a:rPr lang="es-CO" sz="1400" spc="-20" dirty="0">
                <a:solidFill>
                  <a:srgbClr val="FFFFFF"/>
                </a:solidFill>
                <a:latin typeface="Arial MT"/>
                <a:cs typeface="Arial MT"/>
              </a:rPr>
              <a:t> </a:t>
            </a:r>
            <a:r>
              <a:rPr lang="es-CO" sz="1400" spc="-10" dirty="0">
                <a:solidFill>
                  <a:srgbClr val="FFFFFF"/>
                </a:solidFill>
                <a:latin typeface="Arial MT"/>
                <a:cs typeface="Arial MT"/>
              </a:rPr>
              <a:t>Vigilancia</a:t>
            </a:r>
            <a:r>
              <a:rPr lang="es-CO" sz="1400" spc="-20" dirty="0">
                <a:solidFill>
                  <a:srgbClr val="FFFFFF"/>
                </a:solidFill>
                <a:latin typeface="Arial MT"/>
                <a:cs typeface="Arial MT"/>
              </a:rPr>
              <a:t> </a:t>
            </a:r>
            <a:r>
              <a:rPr lang="es-CO" sz="1400" spc="-5" dirty="0">
                <a:solidFill>
                  <a:srgbClr val="FFFFFF"/>
                </a:solidFill>
                <a:latin typeface="Arial MT"/>
                <a:cs typeface="Arial MT"/>
              </a:rPr>
              <a:t>de</a:t>
            </a:r>
            <a:r>
              <a:rPr lang="es-CO" sz="1400" spc="-20" dirty="0">
                <a:solidFill>
                  <a:srgbClr val="FFFFFF"/>
                </a:solidFill>
                <a:latin typeface="Arial MT"/>
                <a:cs typeface="Arial MT"/>
              </a:rPr>
              <a:t> </a:t>
            </a:r>
            <a:r>
              <a:rPr lang="es-CO" sz="1400" spc="-5" dirty="0">
                <a:solidFill>
                  <a:srgbClr val="FFFFFF"/>
                </a:solidFill>
                <a:latin typeface="Arial MT"/>
                <a:cs typeface="Arial MT"/>
              </a:rPr>
              <a:t>la</a:t>
            </a:r>
            <a:r>
              <a:rPr lang="es-CO" sz="1400" spc="-20" dirty="0">
                <a:solidFill>
                  <a:srgbClr val="FFFFFF"/>
                </a:solidFill>
                <a:latin typeface="Arial MT"/>
                <a:cs typeface="Arial MT"/>
              </a:rPr>
              <a:t> </a:t>
            </a:r>
            <a:r>
              <a:rPr lang="es-CO" sz="1400" dirty="0">
                <a:solidFill>
                  <a:srgbClr val="FFFFFF"/>
                </a:solidFill>
                <a:latin typeface="Arial MT"/>
                <a:cs typeface="Arial MT"/>
              </a:rPr>
              <a:t>calidad</a:t>
            </a:r>
            <a:r>
              <a:rPr lang="es-CO" sz="1400" spc="-25" dirty="0">
                <a:solidFill>
                  <a:srgbClr val="FFFFFF"/>
                </a:solidFill>
                <a:latin typeface="Arial MT"/>
                <a:cs typeface="Arial MT"/>
              </a:rPr>
              <a:t> </a:t>
            </a:r>
            <a:r>
              <a:rPr lang="es-CO" sz="1400" spc="-5" dirty="0">
                <a:solidFill>
                  <a:srgbClr val="FFFFFF"/>
                </a:solidFill>
                <a:latin typeface="Arial MT"/>
                <a:cs typeface="Arial MT"/>
              </a:rPr>
              <a:t>del</a:t>
            </a:r>
            <a:r>
              <a:rPr lang="es-CO" sz="1400" spc="-20" dirty="0">
                <a:solidFill>
                  <a:srgbClr val="FFFFFF"/>
                </a:solidFill>
                <a:latin typeface="Arial MT"/>
                <a:cs typeface="Arial MT"/>
              </a:rPr>
              <a:t> </a:t>
            </a:r>
            <a:r>
              <a:rPr lang="es-CO" sz="1400" spc="-5" dirty="0">
                <a:solidFill>
                  <a:srgbClr val="FFFFFF"/>
                </a:solidFill>
                <a:latin typeface="Arial MT"/>
                <a:cs typeface="Arial MT"/>
              </a:rPr>
              <a:t>aire</a:t>
            </a:r>
            <a:r>
              <a:rPr lang="es-CO" sz="1400" spc="-20" dirty="0">
                <a:solidFill>
                  <a:srgbClr val="FFFFFF"/>
                </a:solidFill>
                <a:latin typeface="Arial MT"/>
                <a:cs typeface="Arial MT"/>
              </a:rPr>
              <a:t> </a:t>
            </a:r>
            <a:r>
              <a:rPr lang="es-CO" sz="1400" spc="-5" dirty="0">
                <a:solidFill>
                  <a:srgbClr val="FFFFFF"/>
                </a:solidFill>
                <a:latin typeface="Arial MT"/>
                <a:cs typeface="Arial MT"/>
              </a:rPr>
              <a:t>de</a:t>
            </a:r>
            <a:r>
              <a:rPr lang="es-CO" sz="1400" spc="-20" dirty="0">
                <a:solidFill>
                  <a:srgbClr val="FFFFFF"/>
                </a:solidFill>
                <a:latin typeface="Arial MT"/>
                <a:cs typeface="Arial MT"/>
              </a:rPr>
              <a:t> </a:t>
            </a:r>
            <a:r>
              <a:rPr lang="es-CO" sz="1400" spc="-5" dirty="0">
                <a:solidFill>
                  <a:srgbClr val="FFFFFF"/>
                </a:solidFill>
                <a:latin typeface="Arial MT"/>
                <a:cs typeface="Arial MT"/>
              </a:rPr>
              <a:t>Cartagena</a:t>
            </a:r>
            <a:r>
              <a:rPr lang="es-CO" sz="1400" spc="-20" dirty="0">
                <a:solidFill>
                  <a:srgbClr val="FFFFFF"/>
                </a:solidFill>
                <a:latin typeface="Arial MT"/>
                <a:cs typeface="Arial MT"/>
              </a:rPr>
              <a:t> </a:t>
            </a:r>
            <a:r>
              <a:rPr lang="es-CO" sz="1400" dirty="0">
                <a:solidFill>
                  <a:srgbClr val="FFFFFF"/>
                </a:solidFill>
                <a:latin typeface="Arial MT"/>
                <a:cs typeface="Arial MT"/>
              </a:rPr>
              <a:t>se</a:t>
            </a:r>
            <a:r>
              <a:rPr lang="es-CO" sz="1400" spc="-25" dirty="0">
                <a:solidFill>
                  <a:srgbClr val="FFFFFF"/>
                </a:solidFill>
                <a:latin typeface="Arial MT"/>
                <a:cs typeface="Arial MT"/>
              </a:rPr>
              <a:t> </a:t>
            </a:r>
            <a:r>
              <a:rPr lang="es-CO" sz="1400" spc="-5" dirty="0">
                <a:solidFill>
                  <a:srgbClr val="FFFFFF"/>
                </a:solidFill>
                <a:latin typeface="Arial MT"/>
                <a:cs typeface="Arial MT"/>
              </a:rPr>
              <a:t>diseñó</a:t>
            </a:r>
            <a:r>
              <a:rPr lang="es-CO" sz="1400" spc="-20" dirty="0">
                <a:solidFill>
                  <a:srgbClr val="FFFFFF"/>
                </a:solidFill>
                <a:latin typeface="Arial MT"/>
                <a:cs typeface="Arial MT"/>
              </a:rPr>
              <a:t> </a:t>
            </a:r>
            <a:r>
              <a:rPr lang="es-CO" sz="1400" dirty="0">
                <a:solidFill>
                  <a:srgbClr val="FFFFFF"/>
                </a:solidFill>
                <a:latin typeface="Arial MT"/>
                <a:cs typeface="Arial MT"/>
              </a:rPr>
              <a:t>como</a:t>
            </a:r>
            <a:r>
              <a:rPr lang="es-CO" sz="1400" spc="-20" dirty="0">
                <a:solidFill>
                  <a:srgbClr val="FFFFFF"/>
                </a:solidFill>
                <a:latin typeface="Arial MT"/>
                <a:cs typeface="Arial MT"/>
              </a:rPr>
              <a:t> </a:t>
            </a:r>
            <a:r>
              <a:rPr lang="es-CO" sz="1400" dirty="0">
                <a:solidFill>
                  <a:srgbClr val="FFFFFF"/>
                </a:solidFill>
                <a:latin typeface="Arial MT"/>
                <a:cs typeface="Arial MT"/>
              </a:rPr>
              <a:t>ser</a:t>
            </a:r>
            <a:r>
              <a:rPr lang="es-CO" sz="1400" spc="-20" dirty="0">
                <a:solidFill>
                  <a:srgbClr val="FFFFFF"/>
                </a:solidFill>
                <a:latin typeface="Arial MT"/>
                <a:cs typeface="Arial MT"/>
              </a:rPr>
              <a:t> </a:t>
            </a:r>
            <a:r>
              <a:rPr lang="es-CO" sz="1400" spc="-5" dirty="0">
                <a:solidFill>
                  <a:srgbClr val="FFFFFF"/>
                </a:solidFill>
                <a:latin typeface="Arial MT"/>
                <a:cs typeface="Arial MT"/>
              </a:rPr>
              <a:t>un</a:t>
            </a:r>
            <a:r>
              <a:rPr lang="es-CO" sz="1400" spc="-20" dirty="0">
                <a:solidFill>
                  <a:srgbClr val="FFFFFF"/>
                </a:solidFill>
                <a:latin typeface="Arial MT"/>
                <a:cs typeface="Arial MT"/>
              </a:rPr>
              <a:t> </a:t>
            </a:r>
            <a:r>
              <a:rPr lang="es-CO" sz="1400" dirty="0">
                <a:solidFill>
                  <a:srgbClr val="FFFFFF"/>
                </a:solidFill>
                <a:latin typeface="Arial MT"/>
                <a:cs typeface="Arial MT"/>
              </a:rPr>
              <a:t>SVCA</a:t>
            </a:r>
            <a:r>
              <a:rPr lang="es-CO" sz="1400" spc="-105" dirty="0">
                <a:solidFill>
                  <a:srgbClr val="FFFFFF"/>
                </a:solidFill>
                <a:latin typeface="Arial MT"/>
                <a:cs typeface="Arial MT"/>
              </a:rPr>
              <a:t> </a:t>
            </a:r>
            <a:r>
              <a:rPr lang="es-CO" sz="1400" dirty="0">
                <a:solidFill>
                  <a:srgbClr val="FFFFFF"/>
                </a:solidFill>
                <a:latin typeface="Arial MT"/>
                <a:cs typeface="Arial MT"/>
              </a:rPr>
              <a:t>tipo</a:t>
            </a:r>
            <a:r>
              <a:rPr lang="es-CO" sz="1400" spc="-20" dirty="0">
                <a:solidFill>
                  <a:srgbClr val="FFFFFF"/>
                </a:solidFill>
                <a:latin typeface="Arial MT"/>
                <a:cs typeface="Arial MT"/>
              </a:rPr>
              <a:t> </a:t>
            </a:r>
            <a:r>
              <a:rPr lang="es-CO" sz="1400" dirty="0">
                <a:solidFill>
                  <a:srgbClr val="FFFFFF"/>
                </a:solidFill>
                <a:latin typeface="Arial MT"/>
                <a:cs typeface="Arial MT"/>
              </a:rPr>
              <a:t>III</a:t>
            </a:r>
            <a:r>
              <a:rPr lang="es-CO" sz="1400" spc="-20" dirty="0">
                <a:solidFill>
                  <a:srgbClr val="FFFFFF"/>
                </a:solidFill>
                <a:latin typeface="Arial MT"/>
                <a:cs typeface="Arial MT"/>
              </a:rPr>
              <a:t> </a:t>
            </a:r>
            <a:r>
              <a:rPr lang="es-CO" sz="1400" spc="-5" dirty="0">
                <a:solidFill>
                  <a:srgbClr val="FFFFFF"/>
                </a:solidFill>
                <a:latin typeface="Arial MT"/>
                <a:cs typeface="Arial MT"/>
              </a:rPr>
              <a:t>intermedio</a:t>
            </a:r>
            <a:r>
              <a:rPr lang="es-CO" sz="1400" spc="-20" dirty="0">
                <a:solidFill>
                  <a:srgbClr val="FFFFFF"/>
                </a:solidFill>
                <a:latin typeface="Arial MT"/>
                <a:cs typeface="Arial MT"/>
              </a:rPr>
              <a:t> </a:t>
            </a:r>
            <a:r>
              <a:rPr lang="es-CO" sz="1400" spc="-5" dirty="0">
                <a:solidFill>
                  <a:srgbClr val="FFFFFF"/>
                </a:solidFill>
                <a:latin typeface="Arial MT"/>
                <a:cs typeface="Arial MT"/>
              </a:rPr>
              <a:t>que</a:t>
            </a:r>
            <a:r>
              <a:rPr lang="es-CO" sz="1400" spc="-25" dirty="0">
                <a:solidFill>
                  <a:srgbClr val="FFFFFF"/>
                </a:solidFill>
                <a:latin typeface="Arial MT"/>
                <a:cs typeface="Arial MT"/>
              </a:rPr>
              <a:t> </a:t>
            </a:r>
            <a:r>
              <a:rPr lang="es-CO" sz="1400" dirty="0">
                <a:solidFill>
                  <a:srgbClr val="FFFFFF"/>
                </a:solidFill>
                <a:latin typeface="Arial MT"/>
                <a:cs typeface="Arial MT"/>
              </a:rPr>
              <a:t>con- </a:t>
            </a:r>
            <a:r>
              <a:rPr lang="es-CO" sz="1400" spc="-375" dirty="0">
                <a:solidFill>
                  <a:srgbClr val="FFFFFF"/>
                </a:solidFill>
                <a:latin typeface="Arial MT"/>
                <a:cs typeface="Arial MT"/>
              </a:rPr>
              <a:t> </a:t>
            </a:r>
            <a:r>
              <a:rPr lang="es-CO" sz="1400" dirty="0">
                <a:solidFill>
                  <a:srgbClr val="FFFFFF"/>
                </a:solidFill>
                <a:latin typeface="Arial MT"/>
                <a:cs typeface="Arial MT"/>
              </a:rPr>
              <a:t>templa</a:t>
            </a:r>
            <a:r>
              <a:rPr lang="es-CO" sz="1400" spc="-5" dirty="0">
                <a:solidFill>
                  <a:srgbClr val="FFFFFF"/>
                </a:solidFill>
                <a:latin typeface="Arial MT"/>
                <a:cs typeface="Arial MT"/>
              </a:rPr>
              <a:t> poblaciones</a:t>
            </a:r>
            <a:r>
              <a:rPr lang="es-CO" sz="1400" dirty="0">
                <a:solidFill>
                  <a:srgbClr val="FFFFFF"/>
                </a:solidFill>
                <a:latin typeface="Arial MT"/>
                <a:cs typeface="Arial MT"/>
              </a:rPr>
              <a:t> </a:t>
            </a:r>
            <a:r>
              <a:rPr lang="es-CO" sz="1400" spc="-5" dirty="0">
                <a:solidFill>
                  <a:srgbClr val="FFFFFF"/>
                </a:solidFill>
                <a:latin typeface="Arial MT"/>
                <a:cs typeface="Arial MT"/>
              </a:rPr>
              <a:t>entre</a:t>
            </a:r>
            <a:r>
              <a:rPr lang="es-CO" sz="1400" dirty="0">
                <a:solidFill>
                  <a:srgbClr val="FFFFFF"/>
                </a:solidFill>
                <a:latin typeface="Arial MT"/>
                <a:cs typeface="Arial MT"/>
              </a:rPr>
              <a:t> </a:t>
            </a:r>
            <a:r>
              <a:rPr lang="es-CO" sz="1400" spc="-5" dirty="0">
                <a:solidFill>
                  <a:srgbClr val="FFFFFF"/>
                </a:solidFill>
                <a:latin typeface="Arial MT"/>
                <a:cs typeface="Arial MT"/>
              </a:rPr>
              <a:t>500.000</a:t>
            </a:r>
            <a:r>
              <a:rPr lang="es-CO" sz="1400" dirty="0">
                <a:solidFill>
                  <a:srgbClr val="FFFFFF"/>
                </a:solidFill>
                <a:latin typeface="Arial MT"/>
                <a:cs typeface="Arial MT"/>
              </a:rPr>
              <a:t> y </a:t>
            </a:r>
            <a:r>
              <a:rPr lang="es-CO" sz="1400" spc="-5" dirty="0">
                <a:solidFill>
                  <a:srgbClr val="FFFFFF"/>
                </a:solidFill>
                <a:latin typeface="Arial MT"/>
                <a:cs typeface="Arial MT"/>
              </a:rPr>
              <a:t>1.500.000</a:t>
            </a:r>
            <a:r>
              <a:rPr lang="es-CO" sz="1400" dirty="0">
                <a:solidFill>
                  <a:srgbClr val="FFFFFF"/>
                </a:solidFill>
                <a:latin typeface="Arial MT"/>
                <a:cs typeface="Arial MT"/>
              </a:rPr>
              <a:t> </a:t>
            </a:r>
            <a:r>
              <a:rPr lang="es-CO" sz="1400" spc="-5" dirty="0">
                <a:solidFill>
                  <a:srgbClr val="FFFFFF"/>
                </a:solidFill>
                <a:latin typeface="Arial MT"/>
                <a:cs typeface="Arial MT"/>
              </a:rPr>
              <a:t>habitantes.</a:t>
            </a:r>
            <a:endParaRPr lang="es-CO" sz="1400" dirty="0">
              <a:latin typeface="Arial MT"/>
              <a:cs typeface="Arial MT"/>
            </a:endParaRPr>
          </a:p>
          <a:p>
            <a:pPr>
              <a:lnSpc>
                <a:spcPct val="100000"/>
              </a:lnSpc>
              <a:spcBef>
                <a:spcPts val="30"/>
              </a:spcBef>
              <a:buClr>
                <a:srgbClr val="FFFFFF"/>
              </a:buClr>
              <a:buFont typeface="Arial Black"/>
              <a:buAutoNum type="alphaLcParenR"/>
            </a:pPr>
            <a:endParaRPr lang="es-CO" sz="1550" dirty="0">
              <a:latin typeface="Arial MT"/>
              <a:cs typeface="Arial MT"/>
            </a:endParaRPr>
          </a:p>
          <a:p>
            <a:pPr marL="376555" marR="370205" algn="just">
              <a:lnSpc>
                <a:spcPct val="108000"/>
              </a:lnSpc>
              <a:buAutoNum type="alphaLcParenR"/>
              <a:tabLst>
                <a:tab pos="626745" algn="l"/>
              </a:tabLst>
            </a:pPr>
            <a:r>
              <a:rPr lang="es-CO" sz="1400" dirty="0">
                <a:solidFill>
                  <a:srgbClr val="FFFFFF"/>
                </a:solidFill>
                <a:latin typeface="Arial Black"/>
                <a:cs typeface="Arial Black"/>
              </a:rPr>
              <a:t>Análisis Ambiental: </a:t>
            </a:r>
            <a:r>
              <a:rPr lang="es-CO" sz="1400" spc="-5" dirty="0">
                <a:solidFill>
                  <a:srgbClr val="FFFFFF"/>
                </a:solidFill>
                <a:latin typeface="Arial MT"/>
                <a:cs typeface="Arial MT"/>
              </a:rPr>
              <a:t>una de las principales actividades económicas de la </a:t>
            </a:r>
            <a:r>
              <a:rPr lang="es-CO" sz="1400" dirty="0">
                <a:solidFill>
                  <a:srgbClr val="FFFFFF"/>
                </a:solidFill>
                <a:latin typeface="Arial MT"/>
                <a:cs typeface="Arial MT"/>
              </a:rPr>
              <a:t>ciudad </a:t>
            </a:r>
            <a:r>
              <a:rPr lang="es-CO" sz="1400" spc="-5" dirty="0">
                <a:solidFill>
                  <a:srgbClr val="FFFFFF"/>
                </a:solidFill>
                <a:latin typeface="Arial MT"/>
                <a:cs typeface="Arial MT"/>
              </a:rPr>
              <a:t>de Cartagena es la industria. </a:t>
            </a:r>
            <a:r>
              <a:rPr lang="es-CO" sz="1400" dirty="0">
                <a:solidFill>
                  <a:srgbClr val="FFFFFF"/>
                </a:solidFill>
                <a:latin typeface="Arial MT"/>
                <a:cs typeface="Arial MT"/>
              </a:rPr>
              <a:t>En </a:t>
            </a:r>
            <a:r>
              <a:rPr lang="es-CO" sz="1400" spc="-5" dirty="0">
                <a:solidFill>
                  <a:srgbClr val="FFFFFF"/>
                </a:solidFill>
                <a:latin typeface="Arial MT"/>
                <a:cs typeface="Arial MT"/>
              </a:rPr>
              <a:t>el año de diseño </a:t>
            </a:r>
            <a:r>
              <a:rPr lang="es-CO" sz="1400" dirty="0">
                <a:solidFill>
                  <a:srgbClr val="FFFFFF"/>
                </a:solidFill>
                <a:latin typeface="Arial MT"/>
                <a:cs typeface="Arial MT"/>
              </a:rPr>
              <a:t> </a:t>
            </a:r>
            <a:r>
              <a:rPr lang="es-CO" sz="1400" spc="-5" dirty="0">
                <a:solidFill>
                  <a:srgbClr val="FFFFFF"/>
                </a:solidFill>
                <a:latin typeface="Arial MT"/>
                <a:cs typeface="Arial MT"/>
              </a:rPr>
              <a:t>del </a:t>
            </a:r>
            <a:r>
              <a:rPr lang="es-CO" sz="1400" dirty="0">
                <a:solidFill>
                  <a:srgbClr val="FFFFFF"/>
                </a:solidFill>
                <a:latin typeface="Arial MT"/>
                <a:cs typeface="Arial MT"/>
              </a:rPr>
              <a:t>sistema, </a:t>
            </a:r>
            <a:r>
              <a:rPr lang="es-CO" sz="1400" spc="-5" dirty="0">
                <a:solidFill>
                  <a:srgbClr val="FFFFFF"/>
                </a:solidFill>
                <a:latin typeface="Arial MT"/>
                <a:cs typeface="Arial MT"/>
              </a:rPr>
              <a:t>Cartagena </a:t>
            </a:r>
            <a:r>
              <a:rPr lang="es-CO" sz="1400" dirty="0">
                <a:solidFill>
                  <a:srgbClr val="FFFFFF"/>
                </a:solidFill>
                <a:latin typeface="Arial MT"/>
                <a:cs typeface="Arial MT"/>
              </a:rPr>
              <a:t>tenía más </a:t>
            </a:r>
            <a:r>
              <a:rPr lang="es-CO" sz="1400" spc="-5" dirty="0">
                <a:solidFill>
                  <a:srgbClr val="FFFFFF"/>
                </a:solidFill>
                <a:latin typeface="Arial MT"/>
                <a:cs typeface="Arial MT"/>
              </a:rPr>
              <a:t>de 136 empresas grandes </a:t>
            </a:r>
            <a:r>
              <a:rPr lang="es-CO" sz="1400" dirty="0">
                <a:solidFill>
                  <a:srgbClr val="FFFFFF"/>
                </a:solidFill>
                <a:latin typeface="Arial MT"/>
                <a:cs typeface="Arial MT"/>
              </a:rPr>
              <a:t>y </a:t>
            </a:r>
            <a:r>
              <a:rPr lang="es-CO" sz="1400" spc="-5" dirty="0">
                <a:solidFill>
                  <a:srgbClr val="FFFFFF"/>
                </a:solidFill>
                <a:latin typeface="Arial MT"/>
                <a:cs typeface="Arial MT"/>
              </a:rPr>
              <a:t>medianas entre las </a:t>
            </a:r>
            <a:r>
              <a:rPr lang="es-CO" sz="1400" dirty="0">
                <a:solidFill>
                  <a:srgbClr val="FFFFFF"/>
                </a:solidFill>
                <a:latin typeface="Arial MT"/>
                <a:cs typeface="Arial MT"/>
              </a:rPr>
              <a:t>cuales se </a:t>
            </a:r>
            <a:r>
              <a:rPr lang="es-CO" sz="1400" spc="-5" dirty="0">
                <a:solidFill>
                  <a:srgbClr val="FFFFFF"/>
                </a:solidFill>
                <a:latin typeface="Arial MT"/>
                <a:cs typeface="Arial MT"/>
              </a:rPr>
              <a:t>destacan la petroquímica, química </a:t>
            </a:r>
            <a:r>
              <a:rPr lang="es-CO" sz="1400" dirty="0">
                <a:solidFill>
                  <a:srgbClr val="FFFFFF"/>
                </a:solidFill>
                <a:latin typeface="Arial MT"/>
                <a:cs typeface="Arial MT"/>
              </a:rPr>
              <a:t>y </a:t>
            </a:r>
            <a:r>
              <a:rPr lang="es-CO" sz="1400" spc="-5" dirty="0">
                <a:solidFill>
                  <a:srgbClr val="FFFFFF"/>
                </a:solidFill>
                <a:latin typeface="Arial MT"/>
                <a:cs typeface="Arial MT"/>
              </a:rPr>
              <a:t>plástico. </a:t>
            </a:r>
            <a:r>
              <a:rPr lang="es-CO" sz="1400" spc="-375" dirty="0">
                <a:solidFill>
                  <a:srgbClr val="FFFFFF"/>
                </a:solidFill>
                <a:latin typeface="Arial MT"/>
                <a:cs typeface="Arial MT"/>
              </a:rPr>
              <a:t> </a:t>
            </a:r>
            <a:r>
              <a:rPr lang="es-CO" sz="1400" dirty="0">
                <a:solidFill>
                  <a:srgbClr val="FFFFFF"/>
                </a:solidFill>
                <a:latin typeface="Arial MT"/>
                <a:cs typeface="Arial MT"/>
              </a:rPr>
              <a:t>Este</a:t>
            </a:r>
            <a:r>
              <a:rPr lang="es-CO" sz="1400" spc="-20" dirty="0">
                <a:solidFill>
                  <a:srgbClr val="FFFFFF"/>
                </a:solidFill>
                <a:latin typeface="Arial MT"/>
                <a:cs typeface="Arial MT"/>
              </a:rPr>
              <a:t> </a:t>
            </a:r>
            <a:r>
              <a:rPr lang="es-CO" sz="1400" dirty="0">
                <a:solidFill>
                  <a:srgbClr val="FFFFFF"/>
                </a:solidFill>
                <a:latin typeface="Arial MT"/>
                <a:cs typeface="Arial MT"/>
              </a:rPr>
              <a:t>tipo</a:t>
            </a:r>
            <a:r>
              <a:rPr lang="es-CO" sz="1400" spc="-15" dirty="0">
                <a:solidFill>
                  <a:srgbClr val="FFFFFF"/>
                </a:solidFill>
                <a:latin typeface="Arial MT"/>
                <a:cs typeface="Arial MT"/>
              </a:rPr>
              <a:t> </a:t>
            </a:r>
            <a:r>
              <a:rPr lang="es-CO" sz="1400" spc="-5" dirty="0">
                <a:solidFill>
                  <a:srgbClr val="FFFFFF"/>
                </a:solidFill>
                <a:latin typeface="Arial MT"/>
                <a:cs typeface="Arial MT"/>
              </a:rPr>
              <a:t>de</a:t>
            </a:r>
            <a:r>
              <a:rPr lang="es-CO" sz="1400" spc="-15" dirty="0">
                <a:solidFill>
                  <a:srgbClr val="FFFFFF"/>
                </a:solidFill>
                <a:latin typeface="Arial MT"/>
                <a:cs typeface="Arial MT"/>
              </a:rPr>
              <a:t> </a:t>
            </a:r>
            <a:r>
              <a:rPr lang="es-CO" sz="1400" spc="-5" dirty="0">
                <a:solidFill>
                  <a:srgbClr val="FFFFFF"/>
                </a:solidFill>
                <a:latin typeface="Arial MT"/>
                <a:cs typeface="Arial MT"/>
              </a:rPr>
              <a:t>industria</a:t>
            </a:r>
            <a:r>
              <a:rPr lang="es-CO" sz="1400" spc="-15" dirty="0">
                <a:solidFill>
                  <a:srgbClr val="FFFFFF"/>
                </a:solidFill>
                <a:latin typeface="Arial MT"/>
                <a:cs typeface="Arial MT"/>
              </a:rPr>
              <a:t> </a:t>
            </a:r>
            <a:r>
              <a:rPr lang="es-CO" sz="1400" spc="-5" dirty="0">
                <a:solidFill>
                  <a:srgbClr val="FFFFFF"/>
                </a:solidFill>
                <a:latin typeface="Arial MT"/>
                <a:cs typeface="Arial MT"/>
              </a:rPr>
              <a:t>alojada</a:t>
            </a:r>
            <a:r>
              <a:rPr lang="es-CO" sz="1400" spc="-20" dirty="0">
                <a:solidFill>
                  <a:srgbClr val="FFFFFF"/>
                </a:solidFill>
                <a:latin typeface="Arial MT"/>
                <a:cs typeface="Arial MT"/>
              </a:rPr>
              <a:t> </a:t>
            </a:r>
            <a:r>
              <a:rPr lang="es-CO" sz="1400" spc="-5" dirty="0">
                <a:solidFill>
                  <a:srgbClr val="FFFFFF"/>
                </a:solidFill>
                <a:latin typeface="Arial MT"/>
                <a:cs typeface="Arial MT"/>
              </a:rPr>
              <a:t>en</a:t>
            </a:r>
            <a:r>
              <a:rPr lang="es-CO" sz="1400" spc="-15" dirty="0">
                <a:solidFill>
                  <a:srgbClr val="FFFFFF"/>
                </a:solidFill>
                <a:latin typeface="Arial MT"/>
                <a:cs typeface="Arial MT"/>
              </a:rPr>
              <a:t> </a:t>
            </a:r>
            <a:r>
              <a:rPr lang="es-CO" sz="1400" spc="-5" dirty="0">
                <a:solidFill>
                  <a:srgbClr val="FFFFFF"/>
                </a:solidFill>
                <a:latin typeface="Arial MT"/>
                <a:cs typeface="Arial MT"/>
              </a:rPr>
              <a:t>Cartagena</a:t>
            </a:r>
            <a:r>
              <a:rPr lang="es-CO" sz="1400" spc="-15" dirty="0">
                <a:solidFill>
                  <a:srgbClr val="FFFFFF"/>
                </a:solidFill>
                <a:latin typeface="Arial MT"/>
                <a:cs typeface="Arial MT"/>
              </a:rPr>
              <a:t> </a:t>
            </a:r>
            <a:r>
              <a:rPr lang="es-CO" sz="1400" spc="-5" dirty="0">
                <a:solidFill>
                  <a:srgbClr val="FFFFFF"/>
                </a:solidFill>
                <a:latin typeface="Arial MT"/>
                <a:cs typeface="Arial MT"/>
              </a:rPr>
              <a:t>hizo</a:t>
            </a:r>
            <a:r>
              <a:rPr lang="es-CO" sz="1400" spc="-15" dirty="0">
                <a:solidFill>
                  <a:srgbClr val="FFFFFF"/>
                </a:solidFill>
                <a:latin typeface="Arial MT"/>
                <a:cs typeface="Arial MT"/>
              </a:rPr>
              <a:t> </a:t>
            </a:r>
            <a:r>
              <a:rPr lang="es-CO" sz="1400" spc="-5" dirty="0">
                <a:solidFill>
                  <a:srgbClr val="FFFFFF"/>
                </a:solidFill>
                <a:latin typeface="Arial MT"/>
                <a:cs typeface="Arial MT"/>
              </a:rPr>
              <a:t>que</a:t>
            </a:r>
            <a:r>
              <a:rPr lang="es-CO" sz="1400" spc="-20" dirty="0">
                <a:solidFill>
                  <a:srgbClr val="FFFFFF"/>
                </a:solidFill>
                <a:latin typeface="Arial MT"/>
                <a:cs typeface="Arial MT"/>
              </a:rPr>
              <a:t> </a:t>
            </a:r>
            <a:r>
              <a:rPr lang="es-CO" sz="1400" spc="-5" dirty="0">
                <a:solidFill>
                  <a:srgbClr val="FFFFFF"/>
                </a:solidFill>
                <a:latin typeface="Arial MT"/>
                <a:cs typeface="Arial MT"/>
              </a:rPr>
              <a:t>el</a:t>
            </a:r>
            <a:r>
              <a:rPr lang="es-CO" sz="1400" spc="-15" dirty="0">
                <a:solidFill>
                  <a:srgbClr val="FFFFFF"/>
                </a:solidFill>
                <a:latin typeface="Arial MT"/>
                <a:cs typeface="Arial MT"/>
              </a:rPr>
              <a:t> </a:t>
            </a:r>
            <a:r>
              <a:rPr lang="es-CO" sz="1400" dirty="0">
                <a:solidFill>
                  <a:srgbClr val="FFFFFF"/>
                </a:solidFill>
                <a:latin typeface="Arial MT"/>
                <a:cs typeface="Arial MT"/>
              </a:rPr>
              <a:t>seguimiento</a:t>
            </a:r>
            <a:r>
              <a:rPr lang="es-CO" sz="1400" spc="-15" dirty="0">
                <a:solidFill>
                  <a:srgbClr val="FFFFFF"/>
                </a:solidFill>
                <a:latin typeface="Arial MT"/>
                <a:cs typeface="Arial MT"/>
              </a:rPr>
              <a:t> </a:t>
            </a:r>
            <a:r>
              <a:rPr lang="es-CO" sz="1400" spc="-5" dirty="0">
                <a:solidFill>
                  <a:srgbClr val="FFFFFF"/>
                </a:solidFill>
                <a:latin typeface="Arial MT"/>
                <a:cs typeface="Arial MT"/>
              </a:rPr>
              <a:t>de</a:t>
            </a:r>
            <a:r>
              <a:rPr lang="es-CO" sz="1400" spc="-15" dirty="0">
                <a:solidFill>
                  <a:srgbClr val="FFFFFF"/>
                </a:solidFill>
                <a:latin typeface="Arial MT"/>
                <a:cs typeface="Arial MT"/>
              </a:rPr>
              <a:t> </a:t>
            </a:r>
            <a:r>
              <a:rPr lang="es-CO" sz="1400" spc="-5" dirty="0">
                <a:solidFill>
                  <a:srgbClr val="FFFFFF"/>
                </a:solidFill>
                <a:latin typeface="Arial MT"/>
                <a:cs typeface="Arial MT"/>
              </a:rPr>
              <a:t>la</a:t>
            </a:r>
            <a:r>
              <a:rPr lang="es-CO" sz="1400" spc="-15" dirty="0">
                <a:solidFill>
                  <a:srgbClr val="FFFFFF"/>
                </a:solidFill>
                <a:latin typeface="Arial MT"/>
                <a:cs typeface="Arial MT"/>
              </a:rPr>
              <a:t> </a:t>
            </a:r>
            <a:r>
              <a:rPr lang="es-CO" sz="1400" dirty="0">
                <a:solidFill>
                  <a:srgbClr val="FFFFFF"/>
                </a:solidFill>
                <a:latin typeface="Arial MT"/>
                <a:cs typeface="Arial MT"/>
              </a:rPr>
              <a:t>calidad</a:t>
            </a:r>
            <a:r>
              <a:rPr lang="es-CO" sz="1400" spc="-20" dirty="0">
                <a:solidFill>
                  <a:srgbClr val="FFFFFF"/>
                </a:solidFill>
                <a:latin typeface="Arial MT"/>
                <a:cs typeface="Arial MT"/>
              </a:rPr>
              <a:t> </a:t>
            </a:r>
            <a:r>
              <a:rPr lang="es-CO" sz="1400" spc="-5" dirty="0">
                <a:solidFill>
                  <a:srgbClr val="FFFFFF"/>
                </a:solidFill>
                <a:latin typeface="Arial MT"/>
                <a:cs typeface="Arial MT"/>
              </a:rPr>
              <a:t>del</a:t>
            </a:r>
            <a:r>
              <a:rPr lang="es-CO" sz="1400" spc="-15" dirty="0">
                <a:solidFill>
                  <a:srgbClr val="FFFFFF"/>
                </a:solidFill>
                <a:latin typeface="Arial MT"/>
                <a:cs typeface="Arial MT"/>
              </a:rPr>
              <a:t> </a:t>
            </a:r>
            <a:r>
              <a:rPr lang="es-CO" sz="1400" spc="-5" dirty="0">
                <a:solidFill>
                  <a:srgbClr val="FFFFFF"/>
                </a:solidFill>
                <a:latin typeface="Arial MT"/>
                <a:cs typeface="Arial MT"/>
              </a:rPr>
              <a:t>aire</a:t>
            </a:r>
            <a:r>
              <a:rPr lang="es-CO" sz="1400" spc="-15" dirty="0">
                <a:solidFill>
                  <a:srgbClr val="FFFFFF"/>
                </a:solidFill>
                <a:latin typeface="Arial MT"/>
                <a:cs typeface="Arial MT"/>
              </a:rPr>
              <a:t> </a:t>
            </a:r>
            <a:r>
              <a:rPr lang="es-CO" sz="1400" dirty="0">
                <a:solidFill>
                  <a:srgbClr val="FFFFFF"/>
                </a:solidFill>
                <a:latin typeface="Arial MT"/>
                <a:cs typeface="Arial MT"/>
              </a:rPr>
              <a:t>se</a:t>
            </a:r>
            <a:r>
              <a:rPr lang="es-CO" sz="1400" spc="-15" dirty="0">
                <a:solidFill>
                  <a:srgbClr val="FFFFFF"/>
                </a:solidFill>
                <a:latin typeface="Arial MT"/>
                <a:cs typeface="Arial MT"/>
              </a:rPr>
              <a:t> </a:t>
            </a:r>
            <a:r>
              <a:rPr lang="es-CO" sz="1400" spc="-5" dirty="0">
                <a:solidFill>
                  <a:srgbClr val="FFFFFF"/>
                </a:solidFill>
                <a:latin typeface="Arial MT"/>
                <a:cs typeface="Arial MT"/>
              </a:rPr>
              <a:t>hiciera</a:t>
            </a:r>
            <a:r>
              <a:rPr lang="es-CO" sz="1400" spc="-20" dirty="0">
                <a:solidFill>
                  <a:srgbClr val="FFFFFF"/>
                </a:solidFill>
                <a:latin typeface="Arial MT"/>
                <a:cs typeface="Arial MT"/>
              </a:rPr>
              <a:t> </a:t>
            </a:r>
            <a:r>
              <a:rPr lang="es-CO" sz="1400" dirty="0">
                <a:solidFill>
                  <a:srgbClr val="FFFFFF"/>
                </a:solidFill>
                <a:latin typeface="Arial MT"/>
                <a:cs typeface="Arial MT"/>
              </a:rPr>
              <a:t>siguiendo</a:t>
            </a:r>
            <a:r>
              <a:rPr lang="es-CO" sz="1400" spc="-10" dirty="0">
                <a:solidFill>
                  <a:srgbClr val="FFFFFF"/>
                </a:solidFill>
                <a:latin typeface="Arial MT"/>
                <a:cs typeface="Arial MT"/>
              </a:rPr>
              <a:t> </a:t>
            </a:r>
            <a:r>
              <a:rPr lang="es-CO" sz="1400" spc="-5" dirty="0">
                <a:solidFill>
                  <a:srgbClr val="FFFFFF"/>
                </a:solidFill>
                <a:latin typeface="Arial MT"/>
                <a:cs typeface="Arial MT"/>
              </a:rPr>
              <a:t>lineamientos</a:t>
            </a:r>
            <a:r>
              <a:rPr lang="es-CO" sz="1400" spc="-15" dirty="0">
                <a:solidFill>
                  <a:srgbClr val="FFFFFF"/>
                </a:solidFill>
                <a:latin typeface="Arial MT"/>
                <a:cs typeface="Arial MT"/>
              </a:rPr>
              <a:t> </a:t>
            </a:r>
            <a:r>
              <a:rPr lang="es-CO" sz="1400" spc="-5" dirty="0">
                <a:solidFill>
                  <a:srgbClr val="FFFFFF"/>
                </a:solidFill>
                <a:latin typeface="Arial MT"/>
                <a:cs typeface="Arial MT"/>
              </a:rPr>
              <a:t>de</a:t>
            </a:r>
            <a:r>
              <a:rPr lang="es-CO" sz="1400" spc="-15" dirty="0">
                <a:solidFill>
                  <a:srgbClr val="FFFFFF"/>
                </a:solidFill>
                <a:latin typeface="Arial MT"/>
                <a:cs typeface="Arial MT"/>
              </a:rPr>
              <a:t> </a:t>
            </a:r>
            <a:r>
              <a:rPr lang="es-CO" sz="1400" spc="-5" dirty="0">
                <a:solidFill>
                  <a:srgbClr val="FFFFFF"/>
                </a:solidFill>
                <a:latin typeface="Arial MT"/>
                <a:cs typeface="Arial MT"/>
              </a:rPr>
              <a:t>un</a:t>
            </a:r>
            <a:r>
              <a:rPr lang="es-CO" sz="1400" spc="-15" dirty="0">
                <a:solidFill>
                  <a:srgbClr val="FFFFFF"/>
                </a:solidFill>
                <a:latin typeface="Arial MT"/>
                <a:cs typeface="Arial MT"/>
              </a:rPr>
              <a:t> </a:t>
            </a:r>
            <a:r>
              <a:rPr lang="es-CO" sz="1400" dirty="0">
                <a:solidFill>
                  <a:srgbClr val="FFFFFF"/>
                </a:solidFill>
                <a:latin typeface="Arial MT"/>
                <a:cs typeface="Arial MT"/>
              </a:rPr>
              <a:t>SEVCA.</a:t>
            </a:r>
          </a:p>
          <a:p>
            <a:pPr marL="376555" marR="370205" algn="just">
              <a:lnSpc>
                <a:spcPct val="108000"/>
              </a:lnSpc>
              <a:buAutoNum type="alphaLcParenR"/>
              <a:tabLst>
                <a:tab pos="626745" algn="l"/>
              </a:tabLst>
            </a:pPr>
            <a:endParaRPr lang="es-CO" sz="1400" dirty="0">
              <a:solidFill>
                <a:srgbClr val="FFFFFF"/>
              </a:solidFill>
              <a:latin typeface="Arial MT"/>
              <a:cs typeface="Arial MT"/>
            </a:endParaRPr>
          </a:p>
          <a:p>
            <a:pPr marL="376555" marR="370205" algn="just">
              <a:lnSpc>
                <a:spcPct val="108000"/>
              </a:lnSpc>
              <a:tabLst>
                <a:tab pos="626745" algn="l"/>
              </a:tabLst>
            </a:pPr>
            <a:endParaRPr lang="es-CO" sz="1400" dirty="0">
              <a:latin typeface="Arial MT"/>
              <a:cs typeface="Arial MT"/>
            </a:endParaRPr>
          </a:p>
        </p:txBody>
      </p:sp>
      <p:sp>
        <p:nvSpPr>
          <p:cNvPr id="5" name="object 5"/>
          <p:cNvSpPr txBox="1"/>
          <p:nvPr/>
        </p:nvSpPr>
        <p:spPr>
          <a:xfrm>
            <a:off x="8735621" y="469689"/>
            <a:ext cx="10377170" cy="1903598"/>
          </a:xfrm>
          <a:prstGeom prst="rect">
            <a:avLst/>
          </a:prstGeom>
        </p:spPr>
        <p:txBody>
          <a:bodyPr vert="horz" wrap="square" lIns="0" tIns="12700" rIns="0" bIns="0" rtlCol="0">
            <a:spAutoFit/>
          </a:bodyPr>
          <a:lstStyle/>
          <a:p>
            <a:pPr marL="12700" marR="5080" indent="1905" algn="ctr">
              <a:lnSpc>
                <a:spcPct val="108000"/>
              </a:lnSpc>
              <a:spcBef>
                <a:spcPts val="100"/>
              </a:spcBef>
              <a:spcAft>
                <a:spcPts val="1200"/>
              </a:spcAft>
            </a:pPr>
            <a:r>
              <a:rPr lang="es-CO" sz="2000" spc="65" dirty="0">
                <a:latin typeface="Arial Black" panose="020B0A04020102020204" pitchFamily="34" charset="0"/>
              </a:rPr>
              <a:t>PARÁMETROS</a:t>
            </a:r>
            <a:r>
              <a:rPr lang="es-CO" sz="2000" spc="45" dirty="0">
                <a:latin typeface="Arial Black" panose="020B0A04020102020204" pitchFamily="34" charset="0"/>
              </a:rPr>
              <a:t> </a:t>
            </a:r>
            <a:r>
              <a:rPr lang="es-CO" sz="2000" spc="95" dirty="0">
                <a:latin typeface="Arial Black" panose="020B0A04020102020204" pitchFamily="34" charset="0"/>
              </a:rPr>
              <a:t>MONITOREADOS</a:t>
            </a:r>
          </a:p>
          <a:p>
            <a:pPr marL="12700" marR="5080" indent="1905" algn="just">
              <a:lnSpc>
                <a:spcPct val="108000"/>
              </a:lnSpc>
              <a:spcBef>
                <a:spcPts val="100"/>
              </a:spcBef>
            </a:pPr>
            <a:r>
              <a:rPr lang="es-CO" sz="1400" dirty="0">
                <a:solidFill>
                  <a:srgbClr val="58595B"/>
                </a:solidFill>
                <a:latin typeface="Arial MT"/>
                <a:cs typeface="Arial MT"/>
              </a:rPr>
              <a:t>El SVCA </a:t>
            </a:r>
            <a:r>
              <a:rPr lang="es-CO" sz="1400" spc="-5" dirty="0">
                <a:solidFill>
                  <a:srgbClr val="58595B"/>
                </a:solidFill>
                <a:latin typeface="Arial MT"/>
                <a:cs typeface="Arial MT"/>
              </a:rPr>
              <a:t>de Cartagena evalúa los </a:t>
            </a:r>
            <a:r>
              <a:rPr lang="es-CO" sz="1400" dirty="0">
                <a:solidFill>
                  <a:srgbClr val="58595B"/>
                </a:solidFill>
                <a:latin typeface="Arial MT"/>
                <a:cs typeface="Arial MT"/>
              </a:rPr>
              <a:t>contaminantes Ozono </a:t>
            </a:r>
            <a:r>
              <a:rPr lang="es-CO" sz="1400" spc="-5" dirty="0">
                <a:solidFill>
                  <a:srgbClr val="58595B"/>
                </a:solidFill>
                <a:latin typeface="Arial MT"/>
                <a:cs typeface="Arial MT"/>
              </a:rPr>
              <a:t>Troposférico </a:t>
            </a:r>
            <a:r>
              <a:rPr lang="es-CO" sz="1400" dirty="0">
                <a:solidFill>
                  <a:srgbClr val="58595B"/>
                </a:solidFill>
                <a:latin typeface="Arial MT"/>
                <a:cs typeface="Arial MT"/>
              </a:rPr>
              <a:t>(O3), PM10 y PM2.5. El O3 se forma </a:t>
            </a:r>
            <a:r>
              <a:rPr lang="es-CO" sz="1400" spc="-5" dirty="0">
                <a:solidFill>
                  <a:srgbClr val="58595B"/>
                </a:solidFill>
                <a:latin typeface="Arial MT"/>
                <a:cs typeface="Arial MT"/>
              </a:rPr>
              <a:t>por </a:t>
            </a:r>
            <a:r>
              <a:rPr lang="es-CO" sz="1400" dirty="0">
                <a:solidFill>
                  <a:srgbClr val="58595B"/>
                </a:solidFill>
                <a:latin typeface="Arial MT"/>
                <a:cs typeface="Arial MT"/>
              </a:rPr>
              <a:t>reacciones </a:t>
            </a:r>
            <a:r>
              <a:rPr lang="es-CO" sz="1400" spc="5" dirty="0">
                <a:solidFill>
                  <a:srgbClr val="58595B"/>
                </a:solidFill>
                <a:latin typeface="Arial MT"/>
                <a:cs typeface="Arial MT"/>
              </a:rPr>
              <a:t> </a:t>
            </a:r>
            <a:r>
              <a:rPr lang="es-CO" sz="1400" dirty="0">
                <a:solidFill>
                  <a:srgbClr val="58595B"/>
                </a:solidFill>
                <a:latin typeface="Arial MT"/>
                <a:cs typeface="Arial MT"/>
              </a:rPr>
              <a:t>fotoquímicas </a:t>
            </a:r>
            <a:r>
              <a:rPr lang="es-CO" sz="1400" spc="-5" dirty="0">
                <a:solidFill>
                  <a:srgbClr val="58595B"/>
                </a:solidFill>
                <a:latin typeface="Arial MT"/>
                <a:cs typeface="Arial MT"/>
              </a:rPr>
              <a:t>de</a:t>
            </a:r>
            <a:r>
              <a:rPr lang="es-CO" sz="1400" dirty="0">
                <a:solidFill>
                  <a:srgbClr val="58595B"/>
                </a:solidFill>
                <a:latin typeface="Arial MT"/>
                <a:cs typeface="Arial MT"/>
              </a:rPr>
              <a:t> </a:t>
            </a:r>
            <a:r>
              <a:rPr lang="es-CO" sz="1400" spc="-5" dirty="0">
                <a:solidFill>
                  <a:srgbClr val="58595B"/>
                </a:solidFill>
                <a:latin typeface="Arial MT"/>
                <a:cs typeface="Arial MT"/>
              </a:rPr>
              <a:t>óxidos</a:t>
            </a:r>
            <a:r>
              <a:rPr lang="es-CO" sz="1400" spc="5" dirty="0">
                <a:solidFill>
                  <a:srgbClr val="58595B"/>
                </a:solidFill>
                <a:latin typeface="Arial MT"/>
                <a:cs typeface="Arial MT"/>
              </a:rPr>
              <a:t> </a:t>
            </a:r>
            <a:r>
              <a:rPr lang="es-CO" sz="1400" spc="-5" dirty="0">
                <a:solidFill>
                  <a:srgbClr val="58595B"/>
                </a:solidFill>
                <a:latin typeface="Arial MT"/>
                <a:cs typeface="Arial MT"/>
              </a:rPr>
              <a:t>de</a:t>
            </a:r>
            <a:r>
              <a:rPr lang="es-CO" sz="1400" dirty="0">
                <a:solidFill>
                  <a:srgbClr val="58595B"/>
                </a:solidFill>
                <a:latin typeface="Arial MT"/>
                <a:cs typeface="Arial MT"/>
              </a:rPr>
              <a:t> </a:t>
            </a:r>
            <a:r>
              <a:rPr lang="es-CO" sz="1400" spc="-5" dirty="0">
                <a:solidFill>
                  <a:srgbClr val="58595B"/>
                </a:solidFill>
                <a:latin typeface="Arial MT"/>
                <a:cs typeface="Arial MT"/>
              </a:rPr>
              <a:t>nitrógeno</a:t>
            </a:r>
            <a:r>
              <a:rPr lang="es-CO" sz="1400" dirty="0">
                <a:solidFill>
                  <a:srgbClr val="58595B"/>
                </a:solidFill>
                <a:latin typeface="Arial MT"/>
                <a:cs typeface="Arial MT"/>
              </a:rPr>
              <a:t> y</a:t>
            </a:r>
            <a:r>
              <a:rPr lang="es-CO" sz="1400" spc="5" dirty="0">
                <a:solidFill>
                  <a:srgbClr val="58595B"/>
                </a:solidFill>
                <a:latin typeface="Arial MT"/>
                <a:cs typeface="Arial MT"/>
              </a:rPr>
              <a:t> </a:t>
            </a:r>
            <a:r>
              <a:rPr lang="es-CO" sz="1400" dirty="0">
                <a:solidFill>
                  <a:srgbClr val="58595B"/>
                </a:solidFill>
                <a:latin typeface="Arial MT"/>
                <a:cs typeface="Arial MT"/>
              </a:rPr>
              <a:t>compuestos </a:t>
            </a:r>
            <a:r>
              <a:rPr lang="es-CO" sz="1400" spc="-5" dirty="0">
                <a:solidFill>
                  <a:srgbClr val="58595B"/>
                </a:solidFill>
                <a:latin typeface="Arial MT"/>
                <a:cs typeface="Arial MT"/>
              </a:rPr>
              <a:t>orgánicos</a:t>
            </a:r>
            <a:r>
              <a:rPr lang="es-CO" sz="1400" dirty="0">
                <a:solidFill>
                  <a:srgbClr val="58595B"/>
                </a:solidFill>
                <a:latin typeface="Arial MT"/>
                <a:cs typeface="Arial MT"/>
              </a:rPr>
              <a:t> volátiles,</a:t>
            </a:r>
            <a:r>
              <a:rPr lang="es-CO" sz="1400" spc="5" dirty="0">
                <a:solidFill>
                  <a:srgbClr val="58595B"/>
                </a:solidFill>
                <a:latin typeface="Arial MT"/>
                <a:cs typeface="Arial MT"/>
              </a:rPr>
              <a:t> </a:t>
            </a:r>
            <a:r>
              <a:rPr lang="es-CO" sz="1400" dirty="0">
                <a:solidFill>
                  <a:srgbClr val="58595B"/>
                </a:solidFill>
                <a:latin typeface="Arial MT"/>
                <a:cs typeface="Arial MT"/>
              </a:rPr>
              <a:t>creadas </a:t>
            </a:r>
            <a:r>
              <a:rPr lang="es-CO" sz="1400" spc="-5" dirty="0">
                <a:solidFill>
                  <a:srgbClr val="58595B"/>
                </a:solidFill>
                <a:latin typeface="Arial MT"/>
                <a:cs typeface="Arial MT"/>
              </a:rPr>
              <a:t>por</a:t>
            </a:r>
            <a:r>
              <a:rPr lang="es-CO" sz="1400" dirty="0">
                <a:solidFill>
                  <a:srgbClr val="58595B"/>
                </a:solidFill>
                <a:latin typeface="Arial MT"/>
                <a:cs typeface="Arial MT"/>
              </a:rPr>
              <a:t> </a:t>
            </a:r>
            <a:r>
              <a:rPr lang="es-CO" sz="1400" spc="-5" dirty="0">
                <a:solidFill>
                  <a:srgbClr val="58595B"/>
                </a:solidFill>
                <a:latin typeface="Arial MT"/>
                <a:cs typeface="Arial MT"/>
              </a:rPr>
              <a:t>luz</a:t>
            </a:r>
            <a:r>
              <a:rPr lang="es-CO" sz="1400" spc="5" dirty="0">
                <a:solidFill>
                  <a:srgbClr val="58595B"/>
                </a:solidFill>
                <a:latin typeface="Arial MT"/>
                <a:cs typeface="Arial MT"/>
              </a:rPr>
              <a:t> </a:t>
            </a:r>
            <a:r>
              <a:rPr lang="es-CO" sz="1400" dirty="0">
                <a:solidFill>
                  <a:srgbClr val="58595B"/>
                </a:solidFill>
                <a:latin typeface="Arial MT"/>
                <a:cs typeface="Arial MT"/>
              </a:rPr>
              <a:t>solar y </a:t>
            </a:r>
            <a:r>
              <a:rPr lang="es-CO" sz="1400" spc="-5" dirty="0">
                <a:solidFill>
                  <a:srgbClr val="58595B"/>
                </a:solidFill>
                <a:latin typeface="Arial MT"/>
                <a:cs typeface="Arial MT"/>
              </a:rPr>
              <a:t>emisiones</a:t>
            </a:r>
            <a:r>
              <a:rPr lang="es-CO" sz="1400" spc="5" dirty="0">
                <a:solidFill>
                  <a:srgbClr val="58595B"/>
                </a:solidFill>
                <a:latin typeface="Arial MT"/>
                <a:cs typeface="Arial MT"/>
              </a:rPr>
              <a:t> </a:t>
            </a:r>
            <a:r>
              <a:rPr lang="es-CO" sz="1400" spc="-5" dirty="0">
                <a:solidFill>
                  <a:srgbClr val="58595B"/>
                </a:solidFill>
                <a:latin typeface="Arial MT"/>
                <a:cs typeface="Arial MT"/>
              </a:rPr>
              <a:t>humanas,</a:t>
            </a:r>
            <a:r>
              <a:rPr lang="es-CO" sz="1400" dirty="0">
                <a:solidFill>
                  <a:srgbClr val="58595B"/>
                </a:solidFill>
                <a:latin typeface="Arial MT"/>
                <a:cs typeface="Arial MT"/>
              </a:rPr>
              <a:t> </a:t>
            </a:r>
            <a:r>
              <a:rPr lang="es-CO" sz="1400" spc="-5" dirty="0">
                <a:solidFill>
                  <a:srgbClr val="58595B"/>
                </a:solidFill>
                <a:latin typeface="Arial MT"/>
                <a:cs typeface="Arial MT"/>
              </a:rPr>
              <a:t>predominando </a:t>
            </a:r>
            <a:r>
              <a:rPr lang="es-CO" sz="1400" dirty="0">
                <a:solidFill>
                  <a:srgbClr val="58595B"/>
                </a:solidFill>
                <a:latin typeface="Arial MT"/>
                <a:cs typeface="Arial MT"/>
              </a:rPr>
              <a:t> </a:t>
            </a:r>
            <a:r>
              <a:rPr lang="es-CO" sz="1400" spc="-5" dirty="0">
                <a:solidFill>
                  <a:srgbClr val="58595B"/>
                </a:solidFill>
                <a:latin typeface="Arial MT"/>
                <a:cs typeface="Arial MT"/>
              </a:rPr>
              <a:t>en</a:t>
            </a:r>
            <a:r>
              <a:rPr lang="es-CO" sz="1400" dirty="0">
                <a:solidFill>
                  <a:srgbClr val="58595B"/>
                </a:solidFill>
                <a:latin typeface="Arial MT"/>
                <a:cs typeface="Arial MT"/>
              </a:rPr>
              <a:t> </a:t>
            </a:r>
            <a:r>
              <a:rPr lang="es-CO" sz="1400" spc="-5" dirty="0">
                <a:solidFill>
                  <a:srgbClr val="58595B"/>
                </a:solidFill>
                <a:latin typeface="Arial MT"/>
                <a:cs typeface="Arial MT"/>
              </a:rPr>
              <a:t>las</a:t>
            </a:r>
            <a:r>
              <a:rPr lang="es-CO" sz="1400" dirty="0">
                <a:solidFill>
                  <a:srgbClr val="58595B"/>
                </a:solidFill>
                <a:latin typeface="Arial MT"/>
                <a:cs typeface="Arial MT"/>
              </a:rPr>
              <a:t> </a:t>
            </a:r>
            <a:r>
              <a:rPr lang="es-CO" sz="1400" spc="-5" dirty="0">
                <a:solidFill>
                  <a:srgbClr val="58595B"/>
                </a:solidFill>
                <a:latin typeface="Arial MT"/>
                <a:cs typeface="Arial MT"/>
              </a:rPr>
              <a:t>épocas</a:t>
            </a:r>
            <a:r>
              <a:rPr lang="es-CO" sz="1400" dirty="0">
                <a:solidFill>
                  <a:srgbClr val="58595B"/>
                </a:solidFill>
                <a:latin typeface="Arial MT"/>
                <a:cs typeface="Arial MT"/>
              </a:rPr>
              <a:t> </a:t>
            </a:r>
            <a:r>
              <a:rPr lang="es-CO" sz="1400" spc="-5" dirty="0">
                <a:solidFill>
                  <a:srgbClr val="58595B"/>
                </a:solidFill>
                <a:latin typeface="Arial MT"/>
                <a:cs typeface="Arial MT"/>
              </a:rPr>
              <a:t>del</a:t>
            </a:r>
            <a:r>
              <a:rPr lang="es-CO" sz="1400" spc="5" dirty="0">
                <a:solidFill>
                  <a:srgbClr val="58595B"/>
                </a:solidFill>
                <a:latin typeface="Arial MT"/>
                <a:cs typeface="Arial MT"/>
              </a:rPr>
              <a:t> </a:t>
            </a:r>
            <a:r>
              <a:rPr lang="es-CO" sz="1400" spc="-5" dirty="0">
                <a:solidFill>
                  <a:srgbClr val="58595B"/>
                </a:solidFill>
                <a:latin typeface="Arial MT"/>
                <a:cs typeface="Arial MT"/>
              </a:rPr>
              <a:t>año</a:t>
            </a:r>
            <a:r>
              <a:rPr lang="es-CO" sz="1400" dirty="0">
                <a:solidFill>
                  <a:srgbClr val="58595B"/>
                </a:solidFill>
                <a:latin typeface="Arial MT"/>
                <a:cs typeface="Arial MT"/>
              </a:rPr>
              <a:t> </a:t>
            </a:r>
            <a:r>
              <a:rPr lang="es-CO" sz="1400" spc="-5" dirty="0">
                <a:solidFill>
                  <a:srgbClr val="58595B"/>
                </a:solidFill>
                <a:latin typeface="Arial MT"/>
                <a:cs typeface="Arial MT"/>
              </a:rPr>
              <a:t>de</a:t>
            </a:r>
            <a:r>
              <a:rPr lang="es-CO" sz="1400" dirty="0">
                <a:solidFill>
                  <a:srgbClr val="58595B"/>
                </a:solidFill>
                <a:latin typeface="Arial MT"/>
                <a:cs typeface="Arial MT"/>
              </a:rPr>
              <a:t> mayor</a:t>
            </a:r>
            <a:r>
              <a:rPr lang="es-CO" sz="1400" spc="5" dirty="0">
                <a:solidFill>
                  <a:srgbClr val="58595B"/>
                </a:solidFill>
                <a:latin typeface="Arial MT"/>
                <a:cs typeface="Arial MT"/>
              </a:rPr>
              <a:t> </a:t>
            </a:r>
            <a:r>
              <a:rPr lang="es-CO" sz="1400" spc="-15" dirty="0">
                <a:solidFill>
                  <a:srgbClr val="58595B"/>
                </a:solidFill>
                <a:latin typeface="Arial MT"/>
                <a:cs typeface="Arial MT"/>
              </a:rPr>
              <a:t>calor.</a:t>
            </a:r>
            <a:r>
              <a:rPr lang="es-CO" sz="1400" dirty="0">
                <a:solidFill>
                  <a:srgbClr val="58595B"/>
                </a:solidFill>
                <a:latin typeface="Arial MT"/>
                <a:cs typeface="Arial MT"/>
              </a:rPr>
              <a:t> El Material</a:t>
            </a:r>
            <a:r>
              <a:rPr lang="es-CO" sz="1400" spc="5" dirty="0">
                <a:solidFill>
                  <a:srgbClr val="58595B"/>
                </a:solidFill>
                <a:latin typeface="Arial MT"/>
                <a:cs typeface="Arial MT"/>
              </a:rPr>
              <a:t> </a:t>
            </a:r>
            <a:r>
              <a:rPr lang="es-CO" sz="1400" dirty="0">
                <a:solidFill>
                  <a:srgbClr val="58595B"/>
                </a:solidFill>
                <a:latin typeface="Arial MT"/>
                <a:cs typeface="Arial MT"/>
              </a:rPr>
              <a:t>Particulado resulta </a:t>
            </a:r>
            <a:r>
              <a:rPr lang="es-CO" sz="1400" spc="-5" dirty="0">
                <a:solidFill>
                  <a:srgbClr val="58595B"/>
                </a:solidFill>
                <a:latin typeface="Arial MT"/>
                <a:cs typeface="Arial MT"/>
              </a:rPr>
              <a:t>de</a:t>
            </a:r>
            <a:r>
              <a:rPr lang="es-CO" sz="1400" dirty="0">
                <a:solidFill>
                  <a:srgbClr val="58595B"/>
                </a:solidFill>
                <a:latin typeface="Arial MT"/>
                <a:cs typeface="Arial MT"/>
              </a:rPr>
              <a:t> </a:t>
            </a:r>
            <a:r>
              <a:rPr lang="es-CO" sz="1400" spc="-5" dirty="0">
                <a:solidFill>
                  <a:srgbClr val="58595B"/>
                </a:solidFill>
                <a:latin typeface="Arial MT"/>
                <a:cs typeface="Arial MT"/>
              </a:rPr>
              <a:t>partículas</a:t>
            </a:r>
            <a:r>
              <a:rPr lang="es-CO" sz="1400" spc="5" dirty="0">
                <a:solidFill>
                  <a:srgbClr val="58595B"/>
                </a:solidFill>
                <a:latin typeface="Arial MT"/>
                <a:cs typeface="Arial MT"/>
              </a:rPr>
              <a:t> </a:t>
            </a:r>
            <a:r>
              <a:rPr lang="es-CO" sz="1400" dirty="0">
                <a:solidFill>
                  <a:srgbClr val="58595B"/>
                </a:solidFill>
                <a:latin typeface="Arial MT"/>
                <a:cs typeface="Arial MT"/>
              </a:rPr>
              <a:t>sólidas y </a:t>
            </a:r>
            <a:r>
              <a:rPr lang="es-CO" sz="1400" spc="-5" dirty="0">
                <a:solidFill>
                  <a:srgbClr val="58595B"/>
                </a:solidFill>
                <a:latin typeface="Arial MT"/>
                <a:cs typeface="Arial MT"/>
              </a:rPr>
              <a:t>líquidas</a:t>
            </a:r>
            <a:r>
              <a:rPr lang="es-CO" sz="1400" spc="5" dirty="0">
                <a:solidFill>
                  <a:srgbClr val="58595B"/>
                </a:solidFill>
                <a:latin typeface="Arial MT"/>
                <a:cs typeface="Arial MT"/>
              </a:rPr>
              <a:t> </a:t>
            </a:r>
            <a:r>
              <a:rPr lang="es-CO" sz="1400" dirty="0">
                <a:solidFill>
                  <a:srgbClr val="58595B"/>
                </a:solidFill>
                <a:latin typeface="Arial MT"/>
                <a:cs typeface="Arial MT"/>
              </a:rPr>
              <a:t>suspendidas </a:t>
            </a:r>
            <a:r>
              <a:rPr lang="es-CO" sz="1400" spc="-5" dirty="0">
                <a:solidFill>
                  <a:srgbClr val="58595B"/>
                </a:solidFill>
                <a:latin typeface="Arial MT"/>
                <a:cs typeface="Arial MT"/>
              </a:rPr>
              <a:t>en</a:t>
            </a:r>
            <a:r>
              <a:rPr lang="es-CO" sz="1400" dirty="0">
                <a:solidFill>
                  <a:srgbClr val="58595B"/>
                </a:solidFill>
                <a:latin typeface="Arial MT"/>
                <a:cs typeface="Arial MT"/>
              </a:rPr>
              <a:t> </a:t>
            </a:r>
            <a:r>
              <a:rPr lang="es-CO" sz="1400" spc="-5" dirty="0">
                <a:solidFill>
                  <a:srgbClr val="58595B"/>
                </a:solidFill>
                <a:latin typeface="Arial MT"/>
                <a:cs typeface="Arial MT"/>
              </a:rPr>
              <a:t>el</a:t>
            </a:r>
            <a:r>
              <a:rPr lang="es-CO" sz="1400" spc="5" dirty="0">
                <a:solidFill>
                  <a:srgbClr val="58595B"/>
                </a:solidFill>
                <a:latin typeface="Arial MT"/>
                <a:cs typeface="Arial MT"/>
              </a:rPr>
              <a:t> </a:t>
            </a:r>
            <a:r>
              <a:rPr lang="es-CO" sz="1400" spc="-5" dirty="0">
                <a:solidFill>
                  <a:srgbClr val="58595B"/>
                </a:solidFill>
                <a:latin typeface="Arial MT"/>
                <a:cs typeface="Arial MT"/>
              </a:rPr>
              <a:t>aire, </a:t>
            </a:r>
            <a:r>
              <a:rPr lang="es-CO" sz="1400" dirty="0">
                <a:solidFill>
                  <a:srgbClr val="58595B"/>
                </a:solidFill>
                <a:latin typeface="Arial MT"/>
                <a:cs typeface="Arial MT"/>
              </a:rPr>
              <a:t> </a:t>
            </a:r>
            <a:r>
              <a:rPr lang="es-CO" sz="1400" spc="-5" dirty="0">
                <a:solidFill>
                  <a:srgbClr val="58595B"/>
                </a:solidFill>
                <a:latin typeface="Arial MT"/>
                <a:cs typeface="Arial MT"/>
              </a:rPr>
              <a:t>incluyendo</a:t>
            </a:r>
            <a:r>
              <a:rPr lang="es-CO" sz="1400" dirty="0">
                <a:solidFill>
                  <a:srgbClr val="58595B"/>
                </a:solidFill>
                <a:latin typeface="Arial MT"/>
                <a:cs typeface="Arial MT"/>
              </a:rPr>
              <a:t> </a:t>
            </a:r>
            <a:r>
              <a:rPr lang="es-CO" sz="1400" spc="-5" dirty="0">
                <a:solidFill>
                  <a:srgbClr val="58595B"/>
                </a:solidFill>
                <a:latin typeface="Arial MT"/>
                <a:cs typeface="Arial MT"/>
              </a:rPr>
              <a:t>nitratos,</a:t>
            </a:r>
            <a:r>
              <a:rPr lang="es-CO" sz="1400" spc="5" dirty="0">
                <a:solidFill>
                  <a:srgbClr val="58595B"/>
                </a:solidFill>
                <a:latin typeface="Arial MT"/>
                <a:cs typeface="Arial MT"/>
              </a:rPr>
              <a:t> </a:t>
            </a:r>
            <a:r>
              <a:rPr lang="es-CO" sz="1400" dirty="0">
                <a:solidFill>
                  <a:srgbClr val="58595B"/>
                </a:solidFill>
                <a:latin typeface="Arial MT"/>
                <a:cs typeface="Arial MT"/>
              </a:rPr>
              <a:t>sulfatos,</a:t>
            </a:r>
            <a:r>
              <a:rPr lang="es-CO" sz="1400" spc="5" dirty="0">
                <a:solidFill>
                  <a:srgbClr val="58595B"/>
                </a:solidFill>
                <a:latin typeface="Arial MT"/>
                <a:cs typeface="Arial MT"/>
              </a:rPr>
              <a:t> </a:t>
            </a:r>
            <a:r>
              <a:rPr lang="es-CO" sz="1400" dirty="0">
                <a:solidFill>
                  <a:srgbClr val="58595B"/>
                </a:solidFill>
                <a:latin typeface="Arial MT"/>
                <a:cs typeface="Arial MT"/>
              </a:rPr>
              <a:t>carbón y</a:t>
            </a:r>
            <a:r>
              <a:rPr lang="es-CO" sz="1400" spc="5" dirty="0">
                <a:solidFill>
                  <a:srgbClr val="58595B"/>
                </a:solidFill>
                <a:latin typeface="Arial MT"/>
                <a:cs typeface="Arial MT"/>
              </a:rPr>
              <a:t> </a:t>
            </a:r>
            <a:r>
              <a:rPr lang="es-CO" sz="1400" dirty="0">
                <a:solidFill>
                  <a:srgbClr val="58595B"/>
                </a:solidFill>
                <a:latin typeface="Arial MT"/>
                <a:cs typeface="Arial MT"/>
              </a:rPr>
              <a:t>más.</a:t>
            </a:r>
            <a:r>
              <a:rPr lang="es-CO" sz="1400" spc="5" dirty="0">
                <a:solidFill>
                  <a:srgbClr val="58595B"/>
                </a:solidFill>
                <a:latin typeface="Arial MT"/>
                <a:cs typeface="Arial MT"/>
              </a:rPr>
              <a:t> </a:t>
            </a:r>
            <a:r>
              <a:rPr lang="es-CO" sz="1400" dirty="0">
                <a:solidFill>
                  <a:srgbClr val="58595B"/>
                </a:solidFill>
                <a:latin typeface="Arial MT"/>
                <a:cs typeface="Arial MT"/>
              </a:rPr>
              <a:t>PM2.5</a:t>
            </a:r>
            <a:r>
              <a:rPr lang="es-CO" sz="1400" spc="5" dirty="0">
                <a:solidFill>
                  <a:srgbClr val="58595B"/>
                </a:solidFill>
                <a:latin typeface="Arial MT"/>
                <a:cs typeface="Arial MT"/>
              </a:rPr>
              <a:t> </a:t>
            </a:r>
            <a:r>
              <a:rPr lang="es-CO" sz="1400" spc="-60" dirty="0">
                <a:solidFill>
                  <a:srgbClr val="58595B"/>
                </a:solidFill>
                <a:latin typeface="Arial MT"/>
                <a:cs typeface="Arial MT"/>
              </a:rPr>
              <a:t>(≤2.5μ/m3)</a:t>
            </a:r>
            <a:r>
              <a:rPr lang="es-CO" sz="1400" dirty="0">
                <a:solidFill>
                  <a:srgbClr val="58595B"/>
                </a:solidFill>
                <a:latin typeface="Arial MT"/>
                <a:cs typeface="Arial MT"/>
              </a:rPr>
              <a:t> y</a:t>
            </a:r>
            <a:r>
              <a:rPr lang="es-CO" sz="1400" spc="5" dirty="0">
                <a:solidFill>
                  <a:srgbClr val="58595B"/>
                </a:solidFill>
                <a:latin typeface="Arial MT"/>
                <a:cs typeface="Arial MT"/>
              </a:rPr>
              <a:t> </a:t>
            </a:r>
            <a:r>
              <a:rPr lang="es-CO" sz="1400" dirty="0">
                <a:solidFill>
                  <a:srgbClr val="58595B"/>
                </a:solidFill>
                <a:latin typeface="Arial MT"/>
                <a:cs typeface="Arial MT"/>
              </a:rPr>
              <a:t>PM10</a:t>
            </a:r>
            <a:r>
              <a:rPr lang="es-CO" sz="1400" spc="5" dirty="0">
                <a:solidFill>
                  <a:srgbClr val="58595B"/>
                </a:solidFill>
                <a:latin typeface="Arial MT"/>
                <a:cs typeface="Arial MT"/>
              </a:rPr>
              <a:t> </a:t>
            </a:r>
            <a:r>
              <a:rPr lang="es-CO" sz="1400" spc="-70" dirty="0">
                <a:solidFill>
                  <a:srgbClr val="58595B"/>
                </a:solidFill>
                <a:latin typeface="Arial MT"/>
                <a:cs typeface="Arial MT"/>
              </a:rPr>
              <a:t>(≤10μ/m3)</a:t>
            </a:r>
            <a:r>
              <a:rPr lang="es-CO" sz="1400" dirty="0">
                <a:solidFill>
                  <a:srgbClr val="58595B"/>
                </a:solidFill>
                <a:latin typeface="Arial MT"/>
                <a:cs typeface="Arial MT"/>
              </a:rPr>
              <a:t> </a:t>
            </a:r>
            <a:r>
              <a:rPr lang="es-CO" sz="1400" spc="-5" dirty="0">
                <a:solidFill>
                  <a:srgbClr val="58595B"/>
                </a:solidFill>
                <a:latin typeface="Arial MT"/>
                <a:cs typeface="Arial MT"/>
              </a:rPr>
              <a:t>describen</a:t>
            </a:r>
            <a:r>
              <a:rPr lang="es-CO" sz="1400" spc="5" dirty="0">
                <a:solidFill>
                  <a:srgbClr val="58595B"/>
                </a:solidFill>
                <a:latin typeface="Arial MT"/>
                <a:cs typeface="Arial MT"/>
              </a:rPr>
              <a:t> </a:t>
            </a:r>
            <a:r>
              <a:rPr lang="es-CO" sz="1400" spc="-5" dirty="0">
                <a:solidFill>
                  <a:srgbClr val="58595B"/>
                </a:solidFill>
                <a:latin typeface="Arial MT"/>
                <a:cs typeface="Arial MT"/>
              </a:rPr>
              <a:t>partículas</a:t>
            </a:r>
            <a:r>
              <a:rPr lang="es-CO" sz="1400" spc="5" dirty="0">
                <a:solidFill>
                  <a:srgbClr val="58595B"/>
                </a:solidFill>
                <a:latin typeface="Arial MT"/>
                <a:cs typeface="Arial MT"/>
              </a:rPr>
              <a:t> </a:t>
            </a:r>
            <a:r>
              <a:rPr lang="es-CO" sz="1400" spc="-5" dirty="0">
                <a:solidFill>
                  <a:srgbClr val="58595B"/>
                </a:solidFill>
                <a:latin typeface="Arial MT"/>
                <a:cs typeface="Arial MT"/>
              </a:rPr>
              <a:t>de</a:t>
            </a:r>
            <a:r>
              <a:rPr lang="es-CO" sz="1400" spc="5" dirty="0">
                <a:solidFill>
                  <a:srgbClr val="58595B"/>
                </a:solidFill>
                <a:latin typeface="Arial MT"/>
                <a:cs typeface="Arial MT"/>
              </a:rPr>
              <a:t> </a:t>
            </a:r>
            <a:r>
              <a:rPr lang="es-CO" sz="1400" dirty="0">
                <a:solidFill>
                  <a:srgbClr val="58595B"/>
                </a:solidFill>
                <a:latin typeface="Arial MT"/>
                <a:cs typeface="Arial MT"/>
              </a:rPr>
              <a:t>tamaño </a:t>
            </a:r>
            <a:r>
              <a:rPr lang="es-CO" sz="1400" spc="-5" dirty="0">
                <a:solidFill>
                  <a:srgbClr val="58595B"/>
                </a:solidFill>
                <a:latin typeface="Arial MT"/>
                <a:cs typeface="Arial MT"/>
              </a:rPr>
              <a:t>específico.</a:t>
            </a:r>
            <a:r>
              <a:rPr lang="es-CO" sz="1400" spc="5" dirty="0">
                <a:solidFill>
                  <a:srgbClr val="58595B"/>
                </a:solidFill>
                <a:latin typeface="Arial MT"/>
                <a:cs typeface="Arial MT"/>
              </a:rPr>
              <a:t> </a:t>
            </a:r>
            <a:r>
              <a:rPr lang="es-CO" sz="1400" dirty="0">
                <a:solidFill>
                  <a:srgbClr val="58595B"/>
                </a:solidFill>
                <a:latin typeface="Arial MT"/>
                <a:cs typeface="Arial MT"/>
              </a:rPr>
              <a:t>PM10 </a:t>
            </a:r>
            <a:r>
              <a:rPr lang="es-CO" sz="1400" spc="-375" dirty="0">
                <a:solidFill>
                  <a:srgbClr val="58595B"/>
                </a:solidFill>
                <a:latin typeface="Arial MT"/>
                <a:cs typeface="Arial MT"/>
              </a:rPr>
              <a:t> </a:t>
            </a:r>
            <a:r>
              <a:rPr lang="es-CO" sz="1400" spc="-5" dirty="0">
                <a:solidFill>
                  <a:srgbClr val="58595B"/>
                </a:solidFill>
                <a:latin typeface="Arial MT"/>
                <a:cs typeface="Arial MT"/>
              </a:rPr>
              <a:t>abarc</a:t>
            </a:r>
            <a:r>
              <a:rPr lang="es-CO" sz="1400" dirty="0">
                <a:solidFill>
                  <a:srgbClr val="58595B"/>
                </a:solidFill>
                <a:latin typeface="Arial MT"/>
                <a:cs typeface="Arial MT"/>
              </a:rPr>
              <a:t>a </a:t>
            </a:r>
            <a:r>
              <a:rPr lang="es-CO" sz="1400" spc="-5" dirty="0">
                <a:solidFill>
                  <a:srgbClr val="58595B"/>
                </a:solidFill>
                <a:latin typeface="Arial MT"/>
                <a:cs typeface="Arial MT"/>
              </a:rPr>
              <a:t>partícula</a:t>
            </a:r>
            <a:r>
              <a:rPr lang="es-CO" sz="1400" dirty="0">
                <a:solidFill>
                  <a:srgbClr val="58595B"/>
                </a:solidFill>
                <a:latin typeface="Arial MT"/>
                <a:cs typeface="Arial MT"/>
              </a:rPr>
              <a:t>s respirables con tamaños </a:t>
            </a:r>
            <a:r>
              <a:rPr lang="es-CO" sz="1400" spc="-5" dirty="0">
                <a:solidFill>
                  <a:srgbClr val="58595B"/>
                </a:solidFill>
                <a:latin typeface="Arial MT"/>
                <a:cs typeface="Arial MT"/>
              </a:rPr>
              <a:t>d</a:t>
            </a:r>
            <a:r>
              <a:rPr lang="es-CO" sz="1400" dirty="0">
                <a:solidFill>
                  <a:srgbClr val="58595B"/>
                </a:solidFill>
                <a:latin typeface="Arial MT"/>
                <a:cs typeface="Arial MT"/>
              </a:rPr>
              <a:t>e </a:t>
            </a:r>
            <a:r>
              <a:rPr lang="es-CO" sz="1400" spc="-5" dirty="0">
                <a:solidFill>
                  <a:srgbClr val="58595B"/>
                </a:solidFill>
                <a:latin typeface="Arial MT"/>
                <a:cs typeface="Arial MT"/>
              </a:rPr>
              <a:t>2,</a:t>
            </a:r>
            <a:r>
              <a:rPr lang="es-CO" sz="1400" dirty="0">
                <a:solidFill>
                  <a:srgbClr val="58595B"/>
                </a:solidFill>
                <a:latin typeface="Arial MT"/>
                <a:cs typeface="Arial MT"/>
              </a:rPr>
              <a:t>5 a </a:t>
            </a:r>
            <a:r>
              <a:rPr lang="es-CO" sz="1400" spc="-140" dirty="0">
                <a:solidFill>
                  <a:srgbClr val="58595B"/>
                </a:solidFill>
                <a:latin typeface="Arial MT"/>
                <a:cs typeface="Arial MT"/>
              </a:rPr>
              <a:t>10μm</a:t>
            </a:r>
            <a:r>
              <a:rPr lang="es-CO" sz="1400" spc="-55" dirty="0">
                <a:solidFill>
                  <a:srgbClr val="58595B"/>
                </a:solidFill>
                <a:latin typeface="Arial MT"/>
                <a:cs typeface="Arial MT"/>
              </a:rPr>
              <a:t>,</a:t>
            </a:r>
            <a:r>
              <a:rPr lang="es-CO" sz="1400" dirty="0">
                <a:solidFill>
                  <a:srgbClr val="58595B"/>
                </a:solidFill>
                <a:latin typeface="Arial MT"/>
                <a:cs typeface="Arial MT"/>
              </a:rPr>
              <a:t> </a:t>
            </a:r>
            <a:r>
              <a:rPr lang="es-CO" sz="1400" spc="-5" dirty="0">
                <a:solidFill>
                  <a:srgbClr val="58595B"/>
                </a:solidFill>
                <a:latin typeface="Arial MT"/>
                <a:cs typeface="Arial MT"/>
              </a:rPr>
              <a:t>junt</a:t>
            </a:r>
            <a:r>
              <a:rPr lang="es-CO" sz="1400" dirty="0">
                <a:solidFill>
                  <a:srgbClr val="58595B"/>
                </a:solidFill>
                <a:latin typeface="Arial MT"/>
                <a:cs typeface="Arial MT"/>
              </a:rPr>
              <a:t>o a </a:t>
            </a:r>
            <a:r>
              <a:rPr lang="es-CO" sz="1400" spc="-5" dirty="0">
                <a:solidFill>
                  <a:srgbClr val="58595B"/>
                </a:solidFill>
                <a:latin typeface="Arial MT"/>
                <a:cs typeface="Arial MT"/>
              </a:rPr>
              <a:t>partícula</a:t>
            </a:r>
            <a:r>
              <a:rPr lang="es-CO" sz="1400" dirty="0">
                <a:solidFill>
                  <a:srgbClr val="58595B"/>
                </a:solidFill>
                <a:latin typeface="Arial MT"/>
                <a:cs typeface="Arial MT"/>
              </a:rPr>
              <a:t>s finas.</a:t>
            </a:r>
          </a:p>
          <a:p>
            <a:pPr marL="12700" marR="5080" indent="1905" algn="ctr">
              <a:lnSpc>
                <a:spcPct val="108000"/>
              </a:lnSpc>
              <a:spcBef>
                <a:spcPts val="100"/>
              </a:spcBef>
              <a:spcAft>
                <a:spcPts val="1200"/>
              </a:spcAft>
            </a:pPr>
            <a:endParaRPr lang="es-CO" sz="1400" dirty="0">
              <a:latin typeface="Arial MT"/>
              <a:cs typeface="Arial MT"/>
            </a:endParaRPr>
          </a:p>
        </p:txBody>
      </p:sp>
      <p:pic>
        <p:nvPicPr>
          <p:cNvPr id="6" name="object 6"/>
          <p:cNvPicPr/>
          <p:nvPr/>
        </p:nvPicPr>
        <p:blipFill>
          <a:blip r:embed="rId3" cstate="print"/>
          <a:stretch>
            <a:fillRect/>
          </a:stretch>
        </p:blipFill>
        <p:spPr>
          <a:xfrm>
            <a:off x="12228815" y="2308081"/>
            <a:ext cx="7474767" cy="3654860"/>
          </a:xfrm>
          <a:prstGeom prst="rect">
            <a:avLst/>
          </a:prstGeom>
        </p:spPr>
      </p:pic>
      <p:pic>
        <p:nvPicPr>
          <p:cNvPr id="7" name="object 7"/>
          <p:cNvPicPr/>
          <p:nvPr/>
        </p:nvPicPr>
        <p:blipFill>
          <a:blip r:embed="rId4" cstate="print"/>
          <a:stretch>
            <a:fillRect/>
          </a:stretch>
        </p:blipFill>
        <p:spPr>
          <a:xfrm>
            <a:off x="8135222" y="2461060"/>
            <a:ext cx="3456841" cy="3246870"/>
          </a:xfrm>
          <a:prstGeom prst="rect">
            <a:avLst/>
          </a:prstGeom>
        </p:spPr>
      </p:pic>
      <p:sp>
        <p:nvSpPr>
          <p:cNvPr id="8" name="object 8"/>
          <p:cNvSpPr txBox="1"/>
          <p:nvPr/>
        </p:nvSpPr>
        <p:spPr>
          <a:xfrm>
            <a:off x="383932" y="5240502"/>
            <a:ext cx="7324334" cy="5563382"/>
          </a:xfrm>
          <a:prstGeom prst="rect">
            <a:avLst/>
          </a:prstGeom>
          <a:ln w="10146">
            <a:solidFill>
              <a:srgbClr val="82E6F0"/>
            </a:solidFill>
          </a:ln>
        </p:spPr>
        <p:txBody>
          <a:bodyPr vert="horz" wrap="square" lIns="0" tIns="5080" rIns="0" bIns="0" rtlCol="0">
            <a:spAutoFit/>
          </a:bodyPr>
          <a:lstStyle/>
          <a:p>
            <a:pPr>
              <a:lnSpc>
                <a:spcPct val="100000"/>
              </a:lnSpc>
              <a:spcBef>
                <a:spcPts val="40"/>
              </a:spcBef>
            </a:pPr>
            <a:endParaRPr sz="2850" dirty="0">
              <a:latin typeface="Times New Roman"/>
              <a:cs typeface="Times New Roman"/>
            </a:endParaRPr>
          </a:p>
          <a:p>
            <a:pPr marL="387350">
              <a:lnSpc>
                <a:spcPct val="100000"/>
              </a:lnSpc>
            </a:pPr>
            <a:r>
              <a:rPr sz="2450" spc="70" dirty="0">
                <a:solidFill>
                  <a:srgbClr val="58595B"/>
                </a:solidFill>
                <a:latin typeface="Arial Black"/>
                <a:cs typeface="Arial Black"/>
              </a:rPr>
              <a:t>ESTACIONES</a:t>
            </a:r>
            <a:r>
              <a:rPr sz="2450" spc="75" dirty="0">
                <a:solidFill>
                  <a:srgbClr val="58595B"/>
                </a:solidFill>
                <a:latin typeface="Arial Black"/>
                <a:cs typeface="Arial Black"/>
              </a:rPr>
              <a:t> </a:t>
            </a:r>
            <a:r>
              <a:rPr sz="2450" spc="70" dirty="0">
                <a:solidFill>
                  <a:srgbClr val="58595B"/>
                </a:solidFill>
                <a:latin typeface="Arial Black"/>
                <a:cs typeface="Arial Black"/>
              </a:rPr>
              <a:t>DEL </a:t>
            </a:r>
            <a:r>
              <a:rPr lang="es-MX" sz="2450" spc="100" dirty="0">
                <a:solidFill>
                  <a:srgbClr val="58595B"/>
                </a:solidFill>
                <a:latin typeface="Arial Black"/>
                <a:cs typeface="Arial Black"/>
              </a:rPr>
              <a:t>SISTEMA</a:t>
            </a:r>
            <a:endParaRPr sz="2450" dirty="0">
              <a:latin typeface="Arial Black"/>
              <a:cs typeface="Arial Black"/>
            </a:endParaRPr>
          </a:p>
          <a:p>
            <a:pPr marL="381635" marR="485140">
              <a:lnSpc>
                <a:spcPct val="108000"/>
              </a:lnSpc>
              <a:spcBef>
                <a:spcPts val="940"/>
              </a:spcBef>
            </a:pPr>
            <a:r>
              <a:rPr lang="es-CO" sz="1400" dirty="0">
                <a:solidFill>
                  <a:srgbClr val="58595B"/>
                </a:solidFill>
                <a:latin typeface="Arial MT"/>
                <a:cs typeface="Arial MT"/>
              </a:rPr>
              <a:t>El Sistema </a:t>
            </a:r>
            <a:r>
              <a:rPr lang="es-CO" sz="1400" spc="-5" dirty="0">
                <a:solidFill>
                  <a:srgbClr val="58595B"/>
                </a:solidFill>
                <a:latin typeface="Arial MT"/>
                <a:cs typeface="Arial MT"/>
              </a:rPr>
              <a:t>de </a:t>
            </a:r>
            <a:r>
              <a:rPr lang="es-CO" sz="1400" spc="-10" dirty="0">
                <a:solidFill>
                  <a:srgbClr val="58595B"/>
                </a:solidFill>
                <a:latin typeface="Arial MT"/>
                <a:cs typeface="Arial MT"/>
              </a:rPr>
              <a:t>Vigilancia </a:t>
            </a:r>
            <a:r>
              <a:rPr lang="es-CO" sz="1400" spc="-5" dirty="0">
                <a:solidFill>
                  <a:srgbClr val="58595B"/>
                </a:solidFill>
                <a:latin typeface="Arial MT"/>
                <a:cs typeface="Arial MT"/>
              </a:rPr>
              <a:t>de la Calidad del </a:t>
            </a:r>
            <a:r>
              <a:rPr lang="es-CO" sz="1400" dirty="0">
                <a:solidFill>
                  <a:srgbClr val="58595B"/>
                </a:solidFill>
                <a:latin typeface="Arial MT"/>
                <a:cs typeface="Arial MT"/>
              </a:rPr>
              <a:t>Aire (SVCA) </a:t>
            </a:r>
            <a:r>
              <a:rPr lang="es-CO" sz="1400" spc="-5" dirty="0">
                <a:solidFill>
                  <a:srgbClr val="58595B"/>
                </a:solidFill>
                <a:latin typeface="Arial MT"/>
                <a:cs typeface="Arial MT"/>
              </a:rPr>
              <a:t>del distrito de Cartagena </a:t>
            </a:r>
            <a:r>
              <a:rPr lang="es-CO" sz="1400" dirty="0">
                <a:solidFill>
                  <a:srgbClr val="58595B"/>
                </a:solidFill>
                <a:latin typeface="Arial MT"/>
                <a:cs typeface="Arial MT"/>
              </a:rPr>
              <a:t>cuenta con cuatro (4) </a:t>
            </a:r>
            <a:r>
              <a:rPr lang="es-CO" sz="1400" spc="-5" dirty="0">
                <a:solidFill>
                  <a:srgbClr val="58595B"/>
                </a:solidFill>
                <a:latin typeface="Arial MT"/>
                <a:cs typeface="Arial MT"/>
              </a:rPr>
              <a:t>estaciones, ubicadas </a:t>
            </a:r>
            <a:r>
              <a:rPr lang="es-CO" sz="1400" dirty="0">
                <a:solidFill>
                  <a:srgbClr val="58595B"/>
                </a:solidFill>
                <a:latin typeface="Arial MT"/>
                <a:cs typeface="Arial MT"/>
              </a:rPr>
              <a:t>considerando </a:t>
            </a:r>
            <a:r>
              <a:rPr lang="es-CO" sz="1400" spc="-5" dirty="0">
                <a:solidFill>
                  <a:srgbClr val="58595B"/>
                </a:solidFill>
                <a:latin typeface="Arial MT"/>
                <a:cs typeface="Arial MT"/>
              </a:rPr>
              <a:t>la </a:t>
            </a:r>
            <a:r>
              <a:rPr lang="es-CO" sz="1400" dirty="0">
                <a:solidFill>
                  <a:srgbClr val="58595B"/>
                </a:solidFill>
                <a:latin typeface="Arial MT"/>
                <a:cs typeface="Arial MT"/>
              </a:rPr>
              <a:t>cobertura sobre </a:t>
            </a:r>
            <a:r>
              <a:rPr lang="es-CO" sz="1400" spc="-5" dirty="0">
                <a:solidFill>
                  <a:srgbClr val="58595B"/>
                </a:solidFill>
                <a:latin typeface="Arial MT"/>
                <a:cs typeface="Arial MT"/>
              </a:rPr>
              <a:t>las </a:t>
            </a:r>
            <a:r>
              <a:rPr lang="es-CO" sz="1400" dirty="0">
                <a:solidFill>
                  <a:srgbClr val="58595B"/>
                </a:solidFill>
                <a:latin typeface="Arial MT"/>
                <a:cs typeface="Arial MT"/>
              </a:rPr>
              <a:t> </a:t>
            </a:r>
            <a:r>
              <a:rPr lang="es-CO" sz="1400" spc="-5" dirty="0">
                <a:solidFill>
                  <a:srgbClr val="58595B"/>
                </a:solidFill>
                <a:latin typeface="Arial MT"/>
                <a:cs typeface="Arial MT"/>
              </a:rPr>
              <a:t>áreas de</a:t>
            </a:r>
            <a:r>
              <a:rPr lang="es-CO" sz="1400" dirty="0">
                <a:solidFill>
                  <a:srgbClr val="58595B"/>
                </a:solidFill>
                <a:latin typeface="Arial MT"/>
                <a:cs typeface="Arial MT"/>
              </a:rPr>
              <a:t> contaminación </a:t>
            </a:r>
            <a:r>
              <a:rPr lang="es-CO" sz="1400" spc="-5" dirty="0">
                <a:solidFill>
                  <a:srgbClr val="58595B"/>
                </a:solidFill>
                <a:latin typeface="Arial MT"/>
                <a:cs typeface="Arial MT"/>
              </a:rPr>
              <a:t>atmosférica</a:t>
            </a:r>
            <a:r>
              <a:rPr lang="es-CO" sz="1400" dirty="0">
                <a:solidFill>
                  <a:srgbClr val="58595B"/>
                </a:solidFill>
                <a:latin typeface="Arial MT"/>
                <a:cs typeface="Arial MT"/>
              </a:rPr>
              <a:t> significativa </a:t>
            </a:r>
            <a:r>
              <a:rPr lang="es-CO" sz="1400" spc="-5" dirty="0">
                <a:solidFill>
                  <a:srgbClr val="58595B"/>
                </a:solidFill>
                <a:latin typeface="Arial MT"/>
                <a:cs typeface="Arial MT"/>
              </a:rPr>
              <a:t>de la</a:t>
            </a:r>
            <a:r>
              <a:rPr lang="es-CO" sz="1400" dirty="0">
                <a:solidFill>
                  <a:srgbClr val="58595B"/>
                </a:solidFill>
                <a:latin typeface="Arial MT"/>
                <a:cs typeface="Arial MT"/>
              </a:rPr>
              <a:t> ciudad </a:t>
            </a:r>
            <a:r>
              <a:rPr lang="es-CO" sz="1400" spc="-5" dirty="0">
                <a:solidFill>
                  <a:srgbClr val="58595B"/>
                </a:solidFill>
                <a:latin typeface="Arial MT"/>
                <a:cs typeface="Arial MT"/>
              </a:rPr>
              <a:t>de</a:t>
            </a:r>
            <a:r>
              <a:rPr lang="es-CO" sz="1400" dirty="0">
                <a:solidFill>
                  <a:srgbClr val="58595B"/>
                </a:solidFill>
                <a:latin typeface="Arial MT"/>
                <a:cs typeface="Arial MT"/>
              </a:rPr>
              <a:t> </a:t>
            </a:r>
            <a:r>
              <a:rPr lang="es-CO" sz="1400" spc="-5" dirty="0">
                <a:solidFill>
                  <a:srgbClr val="58595B"/>
                </a:solidFill>
                <a:latin typeface="Arial MT"/>
                <a:cs typeface="Arial MT"/>
              </a:rPr>
              <a:t>Cartagena</a:t>
            </a:r>
            <a:r>
              <a:rPr lang="es-CO" sz="1400" dirty="0">
                <a:solidFill>
                  <a:srgbClr val="58595B"/>
                </a:solidFill>
                <a:latin typeface="Arial MT"/>
                <a:cs typeface="Arial MT"/>
              </a:rPr>
              <a:t> y </a:t>
            </a:r>
            <a:r>
              <a:rPr lang="es-CO" sz="1400" spc="5" dirty="0">
                <a:solidFill>
                  <a:srgbClr val="58595B"/>
                </a:solidFill>
                <a:latin typeface="Arial MT"/>
                <a:cs typeface="Arial MT"/>
              </a:rPr>
              <a:t> </a:t>
            </a:r>
            <a:r>
              <a:rPr lang="es-CO" sz="1400" dirty="0">
                <a:solidFill>
                  <a:srgbClr val="58595B"/>
                </a:solidFill>
                <a:latin typeface="Arial MT"/>
                <a:cs typeface="Arial MT"/>
              </a:rPr>
              <a:t>configuradas </a:t>
            </a:r>
            <a:r>
              <a:rPr lang="es-CO" sz="1400" spc="-5" dirty="0">
                <a:solidFill>
                  <a:srgbClr val="58595B"/>
                </a:solidFill>
                <a:latin typeface="Arial MT"/>
                <a:cs typeface="Arial MT"/>
              </a:rPr>
              <a:t>para </a:t>
            </a:r>
            <a:r>
              <a:rPr lang="es-CO" sz="1400" dirty="0">
                <a:solidFill>
                  <a:srgbClr val="58595B"/>
                </a:solidFill>
                <a:latin typeface="Arial MT"/>
                <a:cs typeface="Arial MT"/>
              </a:rPr>
              <a:t>realizar medición </a:t>
            </a:r>
            <a:r>
              <a:rPr lang="es-CO" sz="1400" spc="-5" dirty="0">
                <a:solidFill>
                  <a:srgbClr val="58595B"/>
                </a:solidFill>
                <a:latin typeface="Arial MT"/>
                <a:cs typeface="Arial MT"/>
              </a:rPr>
              <a:t>de </a:t>
            </a:r>
            <a:r>
              <a:rPr lang="es-CO" sz="1400" dirty="0">
                <a:solidFill>
                  <a:srgbClr val="58595B"/>
                </a:solidFill>
                <a:latin typeface="Arial MT"/>
                <a:cs typeface="Arial MT"/>
              </a:rPr>
              <a:t>tres contaminantes criterio: PM2.5, PM10 </a:t>
            </a:r>
            <a:r>
              <a:rPr lang="es-CO" sz="1400" spc="-375" dirty="0">
                <a:solidFill>
                  <a:srgbClr val="58595B"/>
                </a:solidFill>
                <a:latin typeface="Arial MT"/>
                <a:cs typeface="Arial MT"/>
              </a:rPr>
              <a:t> </a:t>
            </a:r>
            <a:r>
              <a:rPr lang="es-CO" sz="1400" dirty="0">
                <a:solidFill>
                  <a:srgbClr val="58595B"/>
                </a:solidFill>
                <a:latin typeface="Arial MT"/>
                <a:cs typeface="Arial MT"/>
              </a:rPr>
              <a:t>y</a:t>
            </a:r>
            <a:r>
              <a:rPr lang="es-CO" sz="1400" spc="-5" dirty="0">
                <a:solidFill>
                  <a:srgbClr val="58595B"/>
                </a:solidFill>
                <a:latin typeface="Arial MT"/>
                <a:cs typeface="Arial MT"/>
              </a:rPr>
              <a:t> ozono</a:t>
            </a:r>
            <a:r>
              <a:rPr lang="es-CO" sz="1400" dirty="0">
                <a:solidFill>
                  <a:srgbClr val="58595B"/>
                </a:solidFill>
                <a:latin typeface="Arial MT"/>
                <a:cs typeface="Arial MT"/>
              </a:rPr>
              <a:t> (O3). </a:t>
            </a:r>
            <a:r>
              <a:rPr lang="es-CO" sz="1400" spc="-5" dirty="0">
                <a:solidFill>
                  <a:srgbClr val="58595B"/>
                </a:solidFill>
                <a:latin typeface="Arial MT"/>
                <a:cs typeface="Arial MT"/>
              </a:rPr>
              <a:t>Como</a:t>
            </a:r>
            <a:r>
              <a:rPr lang="es-CO" sz="1400" dirty="0">
                <a:solidFill>
                  <a:srgbClr val="58595B"/>
                </a:solidFill>
                <a:latin typeface="Arial MT"/>
                <a:cs typeface="Arial MT"/>
              </a:rPr>
              <a:t> se muestra,</a:t>
            </a:r>
            <a:r>
              <a:rPr lang="es-CO" sz="1400" spc="-5" dirty="0">
                <a:solidFill>
                  <a:srgbClr val="58595B"/>
                </a:solidFill>
                <a:latin typeface="Arial MT"/>
                <a:cs typeface="Arial MT"/>
              </a:rPr>
              <a:t> </a:t>
            </a:r>
            <a:r>
              <a:rPr lang="es-CO" sz="1400" dirty="0">
                <a:solidFill>
                  <a:srgbClr val="58595B"/>
                </a:solidFill>
                <a:latin typeface="Arial MT"/>
                <a:cs typeface="Arial MT"/>
              </a:rPr>
              <a:t>a continuación.</a:t>
            </a: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solidFill>
                <a:srgbClr val="58595B"/>
              </a:solidFill>
              <a:latin typeface="Arial MT"/>
              <a:cs typeface="Arial MT"/>
            </a:endParaRPr>
          </a:p>
          <a:p>
            <a:pPr marL="381635" marR="485140">
              <a:lnSpc>
                <a:spcPct val="108000"/>
              </a:lnSpc>
              <a:spcBef>
                <a:spcPts val="940"/>
              </a:spcBef>
            </a:pPr>
            <a:endParaRPr lang="es-CO" sz="1400" dirty="0">
              <a:latin typeface="Arial MT"/>
              <a:cs typeface="Arial MT"/>
            </a:endParaRPr>
          </a:p>
        </p:txBody>
      </p:sp>
      <p:sp>
        <p:nvSpPr>
          <p:cNvPr id="15" name="object 8">
            <a:extLst>
              <a:ext uri="{FF2B5EF4-FFF2-40B4-BE49-F238E27FC236}">
                <a16:creationId xmlns:a16="http://schemas.microsoft.com/office/drawing/2014/main" id="{34E43D9C-9B04-44ED-BCF8-0D102AD682D5}"/>
              </a:ext>
            </a:extLst>
          </p:cNvPr>
          <p:cNvSpPr txBox="1"/>
          <p:nvPr/>
        </p:nvSpPr>
        <p:spPr>
          <a:xfrm>
            <a:off x="383932" y="469689"/>
            <a:ext cx="7324334" cy="4380751"/>
          </a:xfrm>
          <a:prstGeom prst="rect">
            <a:avLst/>
          </a:prstGeom>
          <a:solidFill>
            <a:srgbClr val="32797E"/>
          </a:solidFill>
          <a:ln w="10146">
            <a:noFill/>
          </a:ln>
        </p:spPr>
        <p:txBody>
          <a:bodyPr vert="horz" wrap="square" lIns="0" tIns="5080" rIns="0" bIns="0" rtlCol="0">
            <a:spAutoFit/>
          </a:bodyPr>
          <a:lstStyle/>
          <a:p>
            <a:pPr>
              <a:lnSpc>
                <a:spcPct val="100000"/>
              </a:lnSpc>
              <a:spcBef>
                <a:spcPts val="40"/>
              </a:spcBef>
            </a:pPr>
            <a:endParaRPr sz="2850" dirty="0">
              <a:latin typeface="Times New Roman"/>
              <a:cs typeface="Times New Roman"/>
            </a:endParaRPr>
          </a:p>
          <a:p>
            <a:pPr marL="387350">
              <a:lnSpc>
                <a:spcPct val="100000"/>
              </a:lnSpc>
            </a:pPr>
            <a:r>
              <a:rPr lang="es-MX" sz="2400" spc="70" dirty="0">
                <a:solidFill>
                  <a:srgbClr val="ABD675"/>
                </a:solidFill>
                <a:latin typeface="Arial Black"/>
                <a:cs typeface="Arial Black"/>
              </a:rPr>
              <a:t>INTRODUCCIÓN</a:t>
            </a:r>
            <a:endParaRPr lang="es-MX" sz="2400" dirty="0">
              <a:solidFill>
                <a:srgbClr val="ABD675"/>
              </a:solidFill>
              <a:latin typeface="Arial Black"/>
              <a:cs typeface="Arial Black"/>
            </a:endParaRPr>
          </a:p>
          <a:p>
            <a:pPr marL="381635" marR="485140" algn="just">
              <a:lnSpc>
                <a:spcPct val="108000"/>
              </a:lnSpc>
              <a:spcBef>
                <a:spcPts val="940"/>
              </a:spcBef>
            </a:pPr>
            <a:r>
              <a:rPr lang="es-MX" sz="1400" dirty="0">
                <a:solidFill>
                  <a:schemeClr val="bg1"/>
                </a:solidFill>
                <a:latin typeface="Arial MT"/>
                <a:cs typeface="Arial MT"/>
              </a:rPr>
              <a:t>Informe anual del 2024 donde muestra los hallazgos concernientes a las concentraciones de ozono troposférico y material particulado (PM10 y PM2.5)  en las estaciones del SVCA de Cartagena. Se exponen los resultados centrales derivados del monitoreo de calidad del aire en 2024 en las estaciones Mamonal,  CARDIQUE y POLICÍA. Esto incluye la comparación con límites normativos, los calendarios de medianas de concentración y los resultados del Índice de Calidad  del Aire (ICA), explorando su impacto en la salud humana. </a:t>
            </a:r>
          </a:p>
          <a:p>
            <a:pPr marL="381635" marR="485140">
              <a:lnSpc>
                <a:spcPct val="108000"/>
              </a:lnSpc>
              <a:spcBef>
                <a:spcPts val="940"/>
              </a:spcBef>
            </a:pPr>
            <a:r>
              <a:rPr lang="es-CO" sz="2400" spc="80" dirty="0">
                <a:solidFill>
                  <a:srgbClr val="82E6F0"/>
                </a:solidFill>
                <a:latin typeface="Arial Black"/>
                <a:cs typeface="Arial Black"/>
              </a:rPr>
              <a:t>OBJETIVO</a:t>
            </a:r>
            <a:r>
              <a:rPr lang="es-CO" sz="2400" spc="65" dirty="0">
                <a:solidFill>
                  <a:srgbClr val="82E6F0"/>
                </a:solidFill>
                <a:latin typeface="Arial Black"/>
                <a:cs typeface="Arial Black"/>
              </a:rPr>
              <a:t> </a:t>
            </a:r>
            <a:r>
              <a:rPr lang="es-CO" sz="2400" spc="70" dirty="0">
                <a:solidFill>
                  <a:srgbClr val="82E6F0"/>
                </a:solidFill>
                <a:latin typeface="Arial Black"/>
                <a:cs typeface="Arial Black"/>
              </a:rPr>
              <a:t>DEL </a:t>
            </a:r>
            <a:r>
              <a:rPr lang="es-CO" sz="2400" spc="100" dirty="0">
                <a:solidFill>
                  <a:srgbClr val="82E6F0"/>
                </a:solidFill>
                <a:latin typeface="Arial Black"/>
                <a:cs typeface="Arial Black"/>
              </a:rPr>
              <a:t>INFORME</a:t>
            </a:r>
          </a:p>
          <a:p>
            <a:pPr marL="381635" marR="485140">
              <a:lnSpc>
                <a:spcPct val="108000"/>
              </a:lnSpc>
              <a:spcBef>
                <a:spcPts val="940"/>
              </a:spcBef>
            </a:pPr>
            <a:r>
              <a:rPr lang="es-CO" sz="1400" dirty="0">
                <a:solidFill>
                  <a:schemeClr val="bg1"/>
                </a:solidFill>
                <a:latin typeface="Arial MT"/>
              </a:rPr>
              <a:t>Verificar el cumplimiento de los niveles máximos permisibles a condiciones de referencia para los contaminantes monitoreados (PM10, PM2.5 y O3) según lo establecido en la Resolución 2254 de 2017.</a:t>
            </a:r>
          </a:p>
          <a:p>
            <a:pPr marL="381635" marR="485140">
              <a:lnSpc>
                <a:spcPct val="108000"/>
              </a:lnSpc>
              <a:spcBef>
                <a:spcPts val="940"/>
              </a:spcBef>
            </a:pPr>
            <a:endParaRPr lang="es-CO" sz="2400" spc="100" dirty="0">
              <a:solidFill>
                <a:srgbClr val="82E6F0"/>
              </a:solidFill>
              <a:latin typeface="Arial Black"/>
              <a:cs typeface="Arial Black"/>
            </a:endParaRPr>
          </a:p>
        </p:txBody>
      </p:sp>
      <p:graphicFrame>
        <p:nvGraphicFramePr>
          <p:cNvPr id="2" name="Tabla 1">
            <a:extLst>
              <a:ext uri="{FF2B5EF4-FFF2-40B4-BE49-F238E27FC236}">
                <a16:creationId xmlns:a16="http://schemas.microsoft.com/office/drawing/2014/main" id="{928E8C8F-0B60-4C38-EF5A-AA52730BFBFF}"/>
              </a:ext>
            </a:extLst>
          </p:cNvPr>
          <p:cNvGraphicFramePr>
            <a:graphicFrameLocks noGrp="1"/>
          </p:cNvGraphicFramePr>
          <p:nvPr>
            <p:extLst>
              <p:ext uri="{D42A27DB-BD31-4B8C-83A1-F6EECF244321}">
                <p14:modId xmlns:p14="http://schemas.microsoft.com/office/powerpoint/2010/main" val="2105478362"/>
              </p:ext>
            </p:extLst>
          </p:nvPr>
        </p:nvGraphicFramePr>
        <p:xfrm>
          <a:off x="679450" y="7483475"/>
          <a:ext cx="6682821" cy="2971800"/>
        </p:xfrm>
        <a:graphic>
          <a:graphicData uri="http://schemas.openxmlformats.org/drawingml/2006/table">
            <a:tbl>
              <a:tblPr bandRow="1">
                <a:tableStyleId>{69012ECD-51FC-41F1-AA8D-1B2483CD663E}</a:tableStyleId>
              </a:tblPr>
              <a:tblGrid>
                <a:gridCol w="804397">
                  <a:extLst>
                    <a:ext uri="{9D8B030D-6E8A-4147-A177-3AD203B41FA5}">
                      <a16:colId xmlns:a16="http://schemas.microsoft.com/office/drawing/2014/main" val="2509798077"/>
                    </a:ext>
                  </a:extLst>
                </a:gridCol>
                <a:gridCol w="713049">
                  <a:extLst>
                    <a:ext uri="{9D8B030D-6E8A-4147-A177-3AD203B41FA5}">
                      <a16:colId xmlns:a16="http://schemas.microsoft.com/office/drawing/2014/main" val="3685711872"/>
                    </a:ext>
                  </a:extLst>
                </a:gridCol>
                <a:gridCol w="1025764">
                  <a:extLst>
                    <a:ext uri="{9D8B030D-6E8A-4147-A177-3AD203B41FA5}">
                      <a16:colId xmlns:a16="http://schemas.microsoft.com/office/drawing/2014/main" val="3292974191"/>
                    </a:ext>
                  </a:extLst>
                </a:gridCol>
                <a:gridCol w="929775">
                  <a:extLst>
                    <a:ext uri="{9D8B030D-6E8A-4147-A177-3AD203B41FA5}">
                      <a16:colId xmlns:a16="http://schemas.microsoft.com/office/drawing/2014/main" val="677146912"/>
                    </a:ext>
                  </a:extLst>
                </a:gridCol>
                <a:gridCol w="572189">
                  <a:extLst>
                    <a:ext uri="{9D8B030D-6E8A-4147-A177-3AD203B41FA5}">
                      <a16:colId xmlns:a16="http://schemas.microsoft.com/office/drawing/2014/main" val="43076489"/>
                    </a:ext>
                  </a:extLst>
                </a:gridCol>
                <a:gridCol w="446586">
                  <a:extLst>
                    <a:ext uri="{9D8B030D-6E8A-4147-A177-3AD203B41FA5}">
                      <a16:colId xmlns:a16="http://schemas.microsoft.com/office/drawing/2014/main" val="4105733497"/>
                    </a:ext>
                  </a:extLst>
                </a:gridCol>
                <a:gridCol w="307028">
                  <a:extLst>
                    <a:ext uri="{9D8B030D-6E8A-4147-A177-3AD203B41FA5}">
                      <a16:colId xmlns:a16="http://schemas.microsoft.com/office/drawing/2014/main" val="4274113060"/>
                    </a:ext>
                  </a:extLst>
                </a:gridCol>
                <a:gridCol w="711746">
                  <a:extLst>
                    <a:ext uri="{9D8B030D-6E8A-4147-A177-3AD203B41FA5}">
                      <a16:colId xmlns:a16="http://schemas.microsoft.com/office/drawing/2014/main" val="3543551048"/>
                    </a:ext>
                  </a:extLst>
                </a:gridCol>
                <a:gridCol w="558233">
                  <a:extLst>
                    <a:ext uri="{9D8B030D-6E8A-4147-A177-3AD203B41FA5}">
                      <a16:colId xmlns:a16="http://schemas.microsoft.com/office/drawing/2014/main" val="3736508656"/>
                    </a:ext>
                  </a:extLst>
                </a:gridCol>
                <a:gridCol w="614054">
                  <a:extLst>
                    <a:ext uri="{9D8B030D-6E8A-4147-A177-3AD203B41FA5}">
                      <a16:colId xmlns:a16="http://schemas.microsoft.com/office/drawing/2014/main" val="2751139718"/>
                    </a:ext>
                  </a:extLst>
                </a:gridCol>
              </a:tblGrid>
              <a:tr h="478173">
                <a:tc rowSpan="2">
                  <a:txBody>
                    <a:bodyPr/>
                    <a:lstStyle/>
                    <a:p>
                      <a:pPr algn="ctr">
                        <a:lnSpc>
                          <a:spcPct val="107000"/>
                        </a:lnSpc>
                        <a:spcAft>
                          <a:spcPts val="800"/>
                        </a:spcAft>
                      </a:pPr>
                      <a:r>
                        <a:rPr lang="es-CO" sz="900" b="1" dirty="0">
                          <a:effectLst/>
                        </a:rPr>
                        <a:t> </a:t>
                      </a:r>
                    </a:p>
                    <a:p>
                      <a:pPr algn="ctr">
                        <a:lnSpc>
                          <a:spcPct val="107000"/>
                        </a:lnSpc>
                        <a:spcAft>
                          <a:spcPts val="800"/>
                        </a:spcAft>
                      </a:pPr>
                      <a:r>
                        <a:rPr lang="es-CO" sz="900" b="1" dirty="0">
                          <a:effectLst/>
                        </a:rPr>
                        <a:t>Estación</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s-CO" sz="900" b="1" dirty="0">
                          <a:effectLst/>
                        </a:rPr>
                        <a:t> </a:t>
                      </a:r>
                    </a:p>
                    <a:p>
                      <a:pPr algn="ctr">
                        <a:lnSpc>
                          <a:spcPct val="107000"/>
                        </a:lnSpc>
                        <a:spcAft>
                          <a:spcPts val="800"/>
                        </a:spcAft>
                      </a:pPr>
                      <a:r>
                        <a:rPr lang="es-CO" sz="900" b="1" dirty="0">
                          <a:effectLst/>
                        </a:rPr>
                        <a:t>Ubicación</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es-CO" sz="900" b="1" dirty="0">
                          <a:effectLst/>
                        </a:rPr>
                        <a:t>Ubicación geográfica</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gridSpan="3">
                  <a:txBody>
                    <a:bodyPr/>
                    <a:lstStyle/>
                    <a:p>
                      <a:pPr algn="ctr">
                        <a:lnSpc>
                          <a:spcPct val="107000"/>
                        </a:lnSpc>
                        <a:spcAft>
                          <a:spcPts val="800"/>
                        </a:spcAft>
                      </a:pPr>
                      <a:r>
                        <a:rPr lang="es-CO" sz="900" b="1">
                          <a:effectLst/>
                        </a:rPr>
                        <a:t>Contaminante monitoreado</a:t>
                      </a:r>
                      <a:endParaRPr lang="es-CO" sz="900" b="1">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rowSpan="2">
                  <a:txBody>
                    <a:bodyPr/>
                    <a:lstStyle/>
                    <a:p>
                      <a:pPr algn="ctr">
                        <a:lnSpc>
                          <a:spcPct val="107000"/>
                        </a:lnSpc>
                        <a:spcAft>
                          <a:spcPts val="800"/>
                        </a:spcAft>
                      </a:pPr>
                      <a:r>
                        <a:rPr lang="es-CO" sz="900" b="1" dirty="0">
                          <a:effectLst/>
                        </a:rPr>
                        <a:t> </a:t>
                      </a:r>
                    </a:p>
                    <a:p>
                      <a:pPr algn="ctr">
                        <a:lnSpc>
                          <a:spcPct val="107000"/>
                        </a:lnSpc>
                        <a:spcAft>
                          <a:spcPts val="800"/>
                        </a:spcAft>
                      </a:pPr>
                      <a:r>
                        <a:rPr lang="es-CO" sz="900" b="1" dirty="0">
                          <a:effectLst/>
                        </a:rPr>
                        <a:t>Tipo de Zona</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s-CO" sz="900" b="1" dirty="0">
                          <a:effectLst/>
                        </a:rPr>
                        <a:t> </a:t>
                      </a:r>
                    </a:p>
                    <a:p>
                      <a:pPr algn="ctr">
                        <a:lnSpc>
                          <a:spcPct val="107000"/>
                        </a:lnSpc>
                        <a:spcAft>
                          <a:spcPts val="800"/>
                        </a:spcAft>
                      </a:pPr>
                      <a:r>
                        <a:rPr lang="es-CO" sz="900" b="1" dirty="0">
                          <a:effectLst/>
                        </a:rPr>
                        <a:t>Tipo de estación</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Bef>
                          <a:spcPts val="1200"/>
                        </a:spcBef>
                        <a:spcAft>
                          <a:spcPts val="800"/>
                        </a:spcAft>
                      </a:pPr>
                      <a:r>
                        <a:rPr lang="es-CO" sz="900" b="1" dirty="0">
                          <a:effectLst/>
                        </a:rPr>
                        <a:t>Localización toma de muestra</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0820894"/>
                  </a:ext>
                </a:extLst>
              </a:tr>
              <a:tr h="724014">
                <a:tc vMerge="1">
                  <a:txBody>
                    <a:bodyPr/>
                    <a:lstStyle/>
                    <a:p>
                      <a:endParaRPr lang="es-CO"/>
                    </a:p>
                  </a:txBody>
                  <a:tcPr/>
                </a:tc>
                <a:tc vMerge="1">
                  <a:txBody>
                    <a:bodyPr/>
                    <a:lstStyle/>
                    <a:p>
                      <a:endParaRPr lang="es-CO"/>
                    </a:p>
                  </a:txBody>
                  <a:tcPr/>
                </a:tc>
                <a:tc>
                  <a:txBody>
                    <a:bodyPr/>
                    <a:lstStyle/>
                    <a:p>
                      <a:pPr algn="ctr">
                        <a:lnSpc>
                          <a:spcPct val="107000"/>
                        </a:lnSpc>
                        <a:spcAft>
                          <a:spcPts val="800"/>
                        </a:spcAft>
                      </a:pPr>
                      <a:r>
                        <a:rPr lang="es-CO" sz="900" b="1" dirty="0">
                          <a:effectLst/>
                        </a:rPr>
                        <a:t>Latitud</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1" dirty="0">
                          <a:effectLst/>
                        </a:rPr>
                        <a:t>Longitud</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1" dirty="0">
                          <a:effectLst/>
                        </a:rPr>
                        <a:t>PM</a:t>
                      </a:r>
                      <a:r>
                        <a:rPr lang="es-CO" sz="900" b="1" baseline="-25000" dirty="0">
                          <a:effectLst/>
                        </a:rPr>
                        <a:t>10</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1" dirty="0">
                          <a:effectLst/>
                        </a:rPr>
                        <a:t>PM</a:t>
                      </a:r>
                      <a:r>
                        <a:rPr lang="es-CO" sz="900" b="1" baseline="-25000" dirty="0">
                          <a:effectLst/>
                        </a:rPr>
                        <a:t>2.5</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1" dirty="0">
                          <a:effectLst/>
                        </a:rPr>
                        <a:t>O</a:t>
                      </a:r>
                      <a:r>
                        <a:rPr lang="es-CO" sz="900" b="1" baseline="-25000" dirty="0">
                          <a:effectLst/>
                        </a:rPr>
                        <a:t>3</a:t>
                      </a:r>
                      <a:endPar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035735295"/>
                  </a:ext>
                </a:extLst>
              </a:tr>
              <a:tr h="324455">
                <a:tc>
                  <a:txBody>
                    <a:bodyPr/>
                    <a:lstStyle/>
                    <a:p>
                      <a:pPr algn="ctr">
                        <a:lnSpc>
                          <a:spcPct val="150000"/>
                        </a:lnSpc>
                        <a:spcAft>
                          <a:spcPts val="800"/>
                        </a:spcAft>
                      </a:pPr>
                      <a:r>
                        <a:rPr lang="es-CO" sz="1000" b="1">
                          <a:effectLst/>
                        </a:rPr>
                        <a:t>GT1</a:t>
                      </a:r>
                      <a:endParaRPr lang="es-CO" sz="1400" b="1">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1" dirty="0">
                          <a:effectLst/>
                        </a:rPr>
                        <a:t>BOCANA</a:t>
                      </a:r>
                      <a:endParaRPr lang="es-CO" sz="12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10°27’11.0” N</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75°30’27.91” O</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X</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X</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Urbana</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De fondo</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Azotea</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506278"/>
                  </a:ext>
                </a:extLst>
              </a:tr>
              <a:tr h="424984">
                <a:tc>
                  <a:txBody>
                    <a:bodyPr/>
                    <a:lstStyle/>
                    <a:p>
                      <a:pPr algn="ctr">
                        <a:lnSpc>
                          <a:spcPct val="150000"/>
                        </a:lnSpc>
                        <a:spcAft>
                          <a:spcPts val="800"/>
                        </a:spcAft>
                      </a:pPr>
                      <a:r>
                        <a:rPr lang="es-CO" sz="1000" b="1">
                          <a:effectLst/>
                        </a:rPr>
                        <a:t>GT3</a:t>
                      </a:r>
                      <a:endParaRPr lang="es-CO" sz="1400" b="1">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1" dirty="0">
                          <a:effectLst/>
                        </a:rPr>
                        <a:t>CARDIQUE</a:t>
                      </a:r>
                      <a:endParaRPr lang="es-CO" sz="12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10°23’29.70” N</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75°31’30.70” O</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X</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X</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X</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Urbana</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Fija/De fondo</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Azotea</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6470368"/>
                  </a:ext>
                </a:extLst>
              </a:tr>
              <a:tr h="424984">
                <a:tc>
                  <a:txBody>
                    <a:bodyPr/>
                    <a:lstStyle/>
                    <a:p>
                      <a:pPr algn="ctr">
                        <a:lnSpc>
                          <a:spcPct val="150000"/>
                        </a:lnSpc>
                        <a:spcAft>
                          <a:spcPts val="800"/>
                        </a:spcAft>
                      </a:pPr>
                      <a:r>
                        <a:rPr lang="es-CO" sz="1000" b="1">
                          <a:effectLst/>
                        </a:rPr>
                        <a:t>GT4</a:t>
                      </a:r>
                      <a:endParaRPr lang="es-CO" sz="1400" b="1">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rPr>
                        <a:t>MAMONAL</a:t>
                      </a:r>
                      <a:endParaRPr lang="es-CO" sz="12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10°19´35.49” N</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75°29’21.18” O</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X</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X</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X</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Urbana</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Fija/Industrial</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Nivel del mar.</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0543627"/>
                  </a:ext>
                </a:extLst>
              </a:tr>
              <a:tr h="595190">
                <a:tc>
                  <a:txBody>
                    <a:bodyPr/>
                    <a:lstStyle/>
                    <a:p>
                      <a:pPr algn="ctr">
                        <a:lnSpc>
                          <a:spcPct val="150000"/>
                        </a:lnSpc>
                        <a:spcAft>
                          <a:spcPts val="800"/>
                        </a:spcAft>
                      </a:pPr>
                      <a:r>
                        <a:rPr lang="es-CO" sz="1000" b="1" dirty="0">
                          <a:effectLst/>
                        </a:rPr>
                        <a:t>EM1</a:t>
                      </a:r>
                      <a:endParaRPr lang="es-CO" sz="14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1" dirty="0">
                          <a:effectLst/>
                        </a:rPr>
                        <a:t>POLICÍA</a:t>
                      </a:r>
                      <a:endParaRPr lang="es-CO" sz="1200" b="1"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10°24’19.91” N</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75°29’7.78” O</a:t>
                      </a:r>
                      <a:endParaRPr lang="es-CO" sz="1200" b="0" dirty="0">
                        <a:effectLst/>
                      </a:endParaRPr>
                    </a:p>
                    <a:p>
                      <a:pPr algn="ctr">
                        <a:lnSpc>
                          <a:spcPct val="107000"/>
                        </a:lnSpc>
                        <a:spcAft>
                          <a:spcPts val="800"/>
                        </a:spcAft>
                      </a:pPr>
                      <a:r>
                        <a:rPr lang="es-CO" sz="900" b="0" dirty="0">
                          <a:effectLst/>
                        </a:rPr>
                        <a:t> </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X</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X </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X</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a:effectLst/>
                        </a:rPr>
                        <a:t>Urbana</a:t>
                      </a:r>
                      <a:endParaRPr lang="es-CO" sz="1200" b="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Fija/Tráfico</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900" b="0" dirty="0">
                          <a:effectLst/>
                        </a:rPr>
                        <a:t>Azotea</a:t>
                      </a:r>
                      <a:endParaRPr lang="es-CO" sz="1200" b="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976206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37C399-679D-4FA9-524E-1C18E5833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4900374" y="4878597"/>
            <a:ext cx="10288573" cy="487825"/>
          </a:xfrm>
          <a:prstGeom prst="rect">
            <a:avLst/>
          </a:prstGeom>
        </p:spPr>
      </p:pic>
      <p:sp>
        <p:nvSpPr>
          <p:cNvPr id="8" name="Rectángulo 7">
            <a:extLst>
              <a:ext uri="{FF2B5EF4-FFF2-40B4-BE49-F238E27FC236}">
                <a16:creationId xmlns:a16="http://schemas.microsoft.com/office/drawing/2014/main" id="{A8511627-BE6C-4477-24F6-13558D6DCE57}"/>
              </a:ext>
            </a:extLst>
          </p:cNvPr>
          <p:cNvSpPr/>
          <p:nvPr/>
        </p:nvSpPr>
        <p:spPr>
          <a:xfrm>
            <a:off x="896301" y="573298"/>
            <a:ext cx="8698549" cy="9693497"/>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2270" algn="just"/>
            <a:endParaRPr lang="es-CO" sz="2400" spc="70" dirty="0">
              <a:solidFill>
                <a:srgbClr val="82E6F0"/>
              </a:solidFill>
              <a:latin typeface="Arial Black"/>
              <a:cs typeface="Arial Black"/>
            </a:endParaRPr>
          </a:p>
          <a:p>
            <a:pPr marL="382270" algn="just">
              <a:lnSpc>
                <a:spcPct val="100000"/>
              </a:lnSpc>
            </a:pPr>
            <a:endParaRPr lang="es-CO" sz="1800" spc="70" dirty="0">
              <a:solidFill>
                <a:srgbClr val="82E6F0"/>
              </a:solidFill>
              <a:latin typeface="Arial Black"/>
              <a:cs typeface="Arial Black"/>
            </a:endParaRPr>
          </a:p>
          <a:p>
            <a:pPr marL="382270" algn="just">
              <a:lnSpc>
                <a:spcPct val="100000"/>
              </a:lnSpc>
            </a:pPr>
            <a:r>
              <a:rPr lang="es-CO" sz="1800" spc="70" dirty="0">
                <a:solidFill>
                  <a:srgbClr val="82E6F0"/>
                </a:solidFill>
                <a:latin typeface="Arial Black"/>
                <a:cs typeface="Arial Black"/>
              </a:rPr>
              <a:t> </a:t>
            </a:r>
          </a:p>
        </p:txBody>
      </p:sp>
      <p:sp>
        <p:nvSpPr>
          <p:cNvPr id="12" name="object 8">
            <a:extLst>
              <a:ext uri="{FF2B5EF4-FFF2-40B4-BE49-F238E27FC236}">
                <a16:creationId xmlns:a16="http://schemas.microsoft.com/office/drawing/2014/main" id="{D4EF1251-6F9A-E780-EA00-C03D71F971FA}"/>
              </a:ext>
            </a:extLst>
          </p:cNvPr>
          <p:cNvSpPr txBox="1"/>
          <p:nvPr/>
        </p:nvSpPr>
        <p:spPr>
          <a:xfrm>
            <a:off x="1629960" y="2518719"/>
            <a:ext cx="7231229" cy="7335150"/>
          </a:xfrm>
          <a:prstGeom prst="rect">
            <a:avLst/>
          </a:prstGeom>
          <a:ln w="10146">
            <a:noFill/>
          </a:ln>
        </p:spPr>
        <p:txBody>
          <a:bodyPr vert="horz" wrap="square" lIns="0" tIns="0" rIns="0" bIns="0" rtlCol="0">
            <a:spAutoFit/>
          </a:bodyPr>
          <a:lstStyle/>
          <a:p>
            <a:pPr>
              <a:lnSpc>
                <a:spcPct val="100000"/>
              </a:lnSpc>
              <a:spcBef>
                <a:spcPts val="30"/>
              </a:spcBef>
            </a:pPr>
            <a:endParaRPr lang="es-MX" dirty="0">
              <a:latin typeface="Times New Roman"/>
              <a:cs typeface="Times New Roman"/>
            </a:endParaRPr>
          </a:p>
          <a:p>
            <a:pPr marL="381635" marR="374650" algn="just">
              <a:lnSpc>
                <a:spcPct val="108000"/>
              </a:lnSpc>
            </a:pPr>
            <a:r>
              <a:rPr lang="es-MX" sz="2400" spc="-10" dirty="0">
                <a:solidFill>
                  <a:srgbClr val="FFFFFF"/>
                </a:solidFill>
                <a:latin typeface="Arial MT"/>
              </a:rPr>
              <a:t>El ministerio de ambiente y desarrollo sostenible en ejercicio de sus funciones legales y conferidas, teniendo en cuenta los numerales 79 y 80 consagrados en la constitución política de Colombia, el decreto - ley 2811 de 1974 en su artículo 8, y en atención a que la contaminación del aire es uno de los factores que deterioran el ambiente y que por ende tiene una repercusión sobre la salud humana, establece la Resolución 2254 del 2017, la norma de calidad del aire o niveles máximos permisibles de contaminantes de la calidad del aire (niveles de inmisión), bajo la cual opera el SVCA Cartagena, a fin de hacer las comparaciones de las mediciones que se realizan durante el mes y evaluar el estado del aire. </a:t>
            </a:r>
          </a:p>
          <a:p>
            <a:pPr marL="381635" marR="374650" algn="just">
              <a:lnSpc>
                <a:spcPct val="108000"/>
              </a:lnSpc>
            </a:pPr>
            <a:endParaRPr lang="es-MX" spc="-5" dirty="0">
              <a:solidFill>
                <a:srgbClr val="000000"/>
              </a:solidFill>
              <a:latin typeface="Arial" panose="020B0604020202020204" pitchFamily="34" charset="0"/>
            </a:endParaRPr>
          </a:p>
        </p:txBody>
      </p:sp>
      <p:sp>
        <p:nvSpPr>
          <p:cNvPr id="13" name="object 8">
            <a:extLst>
              <a:ext uri="{FF2B5EF4-FFF2-40B4-BE49-F238E27FC236}">
                <a16:creationId xmlns:a16="http://schemas.microsoft.com/office/drawing/2014/main" id="{4BCF934F-F52C-138C-5D1C-4A32F3E859CC}"/>
              </a:ext>
            </a:extLst>
          </p:cNvPr>
          <p:cNvSpPr txBox="1"/>
          <p:nvPr/>
        </p:nvSpPr>
        <p:spPr>
          <a:xfrm>
            <a:off x="1359375" y="1252706"/>
            <a:ext cx="7772398" cy="1706173"/>
          </a:xfrm>
          <a:prstGeom prst="rect">
            <a:avLst/>
          </a:prstGeom>
          <a:ln w="10146">
            <a:noFill/>
          </a:ln>
        </p:spPr>
        <p:txBody>
          <a:bodyPr vert="horz" wrap="square" lIns="0" tIns="0" rIns="0" bIns="0" rtlCol="0">
            <a:spAutoFit/>
          </a:bodyPr>
          <a:lstStyle/>
          <a:p>
            <a:pPr>
              <a:lnSpc>
                <a:spcPct val="100000"/>
              </a:lnSpc>
              <a:spcBef>
                <a:spcPts val="30"/>
              </a:spcBef>
            </a:pPr>
            <a:endParaRPr lang="es-MX" sz="3600" dirty="0">
              <a:latin typeface="Times New Roman"/>
              <a:cs typeface="Times New Roman"/>
            </a:endParaRPr>
          </a:p>
          <a:p>
            <a:pPr marL="381635" marR="374650" algn="just">
              <a:lnSpc>
                <a:spcPct val="108000"/>
              </a:lnSpc>
            </a:pPr>
            <a:r>
              <a:rPr lang="es-CO" sz="3600" spc="70" dirty="0">
                <a:solidFill>
                  <a:srgbClr val="82E6F0"/>
                </a:solidFill>
                <a:latin typeface="Arial Black"/>
                <a:cs typeface="Arial Black"/>
              </a:rPr>
              <a:t>NORMATIVIDAD VIGENTE.</a:t>
            </a:r>
          </a:p>
          <a:p>
            <a:pPr marL="381635" marR="374650" algn="just">
              <a:lnSpc>
                <a:spcPct val="108000"/>
              </a:lnSpc>
            </a:pPr>
            <a:endParaRPr lang="es-MX" sz="3600" spc="-5" dirty="0">
              <a:solidFill>
                <a:srgbClr val="000000"/>
              </a:solidFill>
              <a:latin typeface="Arial" panose="020B0604020202020204" pitchFamily="34" charset="0"/>
            </a:endParaRPr>
          </a:p>
        </p:txBody>
      </p:sp>
      <p:sp>
        <p:nvSpPr>
          <p:cNvPr id="14" name="object 8">
            <a:extLst>
              <a:ext uri="{FF2B5EF4-FFF2-40B4-BE49-F238E27FC236}">
                <a16:creationId xmlns:a16="http://schemas.microsoft.com/office/drawing/2014/main" id="{922315D6-7D9A-DE04-859A-3D30E759FDF1}"/>
              </a:ext>
            </a:extLst>
          </p:cNvPr>
          <p:cNvSpPr txBox="1"/>
          <p:nvPr/>
        </p:nvSpPr>
        <p:spPr>
          <a:xfrm>
            <a:off x="9912560" y="6991962"/>
            <a:ext cx="9862271" cy="917111"/>
          </a:xfrm>
          <a:prstGeom prst="rect">
            <a:avLst/>
          </a:prstGeom>
          <a:ln w="10146">
            <a:noFill/>
          </a:ln>
        </p:spPr>
        <p:txBody>
          <a:bodyPr vert="horz" wrap="square" lIns="0" tIns="0" rIns="0" bIns="0" rtlCol="0">
            <a:spAutoFit/>
          </a:bodyPr>
          <a:lstStyle/>
          <a:p>
            <a:pPr>
              <a:lnSpc>
                <a:spcPct val="100000"/>
              </a:lnSpc>
              <a:spcBef>
                <a:spcPts val="30"/>
              </a:spcBef>
            </a:pPr>
            <a:endParaRPr lang="es-MX" dirty="0">
              <a:latin typeface="Times New Roman"/>
              <a:cs typeface="Times New Roman"/>
            </a:endParaRPr>
          </a:p>
          <a:p>
            <a:pPr marL="381635" marR="374650" algn="ctr">
              <a:lnSpc>
                <a:spcPct val="108000"/>
              </a:lnSpc>
            </a:pPr>
            <a:r>
              <a:rPr lang="es-MX" sz="2000" spc="-5" dirty="0">
                <a:solidFill>
                  <a:srgbClr val="58595B"/>
                </a:solidFill>
                <a:latin typeface="Arial MT"/>
              </a:rPr>
              <a:t>Tabla 1. Niveles máximos permisibles para contaminantes criterio, Resolución 2254 de 2017.</a:t>
            </a:r>
            <a:endParaRPr lang="es-MX" spc="-5" dirty="0">
              <a:solidFill>
                <a:srgbClr val="000000"/>
              </a:solidFill>
              <a:latin typeface="Arial" panose="020B0604020202020204" pitchFamily="34" charset="0"/>
            </a:endParaRPr>
          </a:p>
        </p:txBody>
      </p:sp>
      <p:pic>
        <p:nvPicPr>
          <p:cNvPr id="22" name="Imagen 21">
            <a:extLst>
              <a:ext uri="{FF2B5EF4-FFF2-40B4-BE49-F238E27FC236}">
                <a16:creationId xmlns:a16="http://schemas.microsoft.com/office/drawing/2014/main" id="{6FFE3232-40B8-59B1-7D13-C9326FD97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509" y="2958879"/>
            <a:ext cx="9030375" cy="4065334"/>
          </a:xfrm>
          <a:prstGeom prst="rect">
            <a:avLst/>
          </a:prstGeom>
          <a:ln>
            <a:solidFill>
              <a:srgbClr val="002060"/>
            </a:solidFill>
          </a:ln>
        </p:spPr>
      </p:pic>
    </p:spTree>
    <p:extLst>
      <p:ext uri="{BB962C8B-B14F-4D97-AF65-F5344CB8AC3E}">
        <p14:creationId xmlns:p14="http://schemas.microsoft.com/office/powerpoint/2010/main" val="137842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FD0A5-3A72-A57E-3ECC-19AFB0B4C177}"/>
            </a:ext>
          </a:extLst>
        </p:cNvPr>
        <p:cNvGrpSpPr/>
        <p:nvPr/>
      </p:nvGrpSpPr>
      <p:grpSpPr>
        <a:xfrm>
          <a:off x="0" y="0"/>
          <a:ext cx="0" cy="0"/>
          <a:chOff x="0" y="0"/>
          <a:chExt cx="0" cy="0"/>
        </a:xfrm>
      </p:grpSpPr>
      <p:sp>
        <p:nvSpPr>
          <p:cNvPr id="14" name="object 14">
            <a:extLst>
              <a:ext uri="{FF2B5EF4-FFF2-40B4-BE49-F238E27FC236}">
                <a16:creationId xmlns:a16="http://schemas.microsoft.com/office/drawing/2014/main" id="{13A95B5E-6797-6AB5-2AB0-F818F3FD7E8A}"/>
              </a:ext>
            </a:extLst>
          </p:cNvPr>
          <p:cNvSpPr txBox="1"/>
          <p:nvPr/>
        </p:nvSpPr>
        <p:spPr>
          <a:xfrm>
            <a:off x="2556121" y="9469542"/>
            <a:ext cx="8029338" cy="320601"/>
          </a:xfrm>
          <a:prstGeom prst="rect">
            <a:avLst/>
          </a:prstGeom>
        </p:spPr>
        <p:txBody>
          <a:bodyPr vert="horz" wrap="square" lIns="0" tIns="12700" rIns="0" bIns="0" rtlCol="0">
            <a:spAutoFit/>
          </a:bodyPr>
          <a:lstStyle/>
          <a:p>
            <a:pPr marL="12700" algn="ctr">
              <a:lnSpc>
                <a:spcPct val="100000"/>
              </a:lnSpc>
              <a:spcBef>
                <a:spcPts val="100"/>
              </a:spcBef>
            </a:pPr>
            <a:r>
              <a:rPr lang="es-CO" sz="2000" b="1" dirty="0">
                <a:solidFill>
                  <a:srgbClr val="58595B"/>
                </a:solidFill>
                <a:latin typeface="Arial MT"/>
                <a:cs typeface="Arial MT"/>
              </a:rPr>
              <a:t>Gráfica</a:t>
            </a:r>
            <a:r>
              <a:rPr lang="es-CO" sz="2000" b="1" spc="-5" dirty="0">
                <a:solidFill>
                  <a:srgbClr val="58595B"/>
                </a:solidFill>
                <a:latin typeface="Arial MT"/>
                <a:cs typeface="Arial MT"/>
              </a:rPr>
              <a:t> 1</a:t>
            </a:r>
            <a:r>
              <a:rPr lang="es-CO" sz="2000" spc="-5" dirty="0">
                <a:solidFill>
                  <a:srgbClr val="58595B"/>
                </a:solidFill>
                <a:latin typeface="Arial MT"/>
                <a:cs typeface="Arial MT"/>
              </a:rPr>
              <a:t>.</a:t>
            </a:r>
            <a:r>
              <a:rPr lang="es-CO" sz="2000" dirty="0">
                <a:solidFill>
                  <a:srgbClr val="58595B"/>
                </a:solidFill>
                <a:latin typeface="Arial MT"/>
                <a:cs typeface="Arial MT"/>
              </a:rPr>
              <a:t> </a:t>
            </a:r>
            <a:r>
              <a:rPr lang="es-CO" sz="2000" spc="-5" dirty="0">
                <a:solidFill>
                  <a:srgbClr val="58595B"/>
                </a:solidFill>
                <a:latin typeface="Arial MT"/>
                <a:cs typeface="Arial MT"/>
              </a:rPr>
              <a:t>Porcentaje de captura de datos </a:t>
            </a:r>
            <a:endParaRPr lang="es-CO" sz="2000" dirty="0">
              <a:latin typeface="Arial MT"/>
              <a:cs typeface="Arial MT"/>
            </a:endParaRPr>
          </a:p>
        </p:txBody>
      </p:sp>
      <p:grpSp>
        <p:nvGrpSpPr>
          <p:cNvPr id="18" name="Grupo 17">
            <a:extLst>
              <a:ext uri="{FF2B5EF4-FFF2-40B4-BE49-F238E27FC236}">
                <a16:creationId xmlns:a16="http://schemas.microsoft.com/office/drawing/2014/main" id="{14E25816-883B-3813-9D38-724051DCBB20}"/>
              </a:ext>
            </a:extLst>
          </p:cNvPr>
          <p:cNvGrpSpPr/>
          <p:nvPr/>
        </p:nvGrpSpPr>
        <p:grpSpPr>
          <a:xfrm>
            <a:off x="364649" y="388312"/>
            <a:ext cx="19363054" cy="1356639"/>
            <a:chOff x="364649" y="1844674"/>
            <a:chExt cx="19363054" cy="1356639"/>
          </a:xfrm>
        </p:grpSpPr>
        <p:sp>
          <p:nvSpPr>
            <p:cNvPr id="19" name="Rectángulo 18">
              <a:extLst>
                <a:ext uri="{FF2B5EF4-FFF2-40B4-BE49-F238E27FC236}">
                  <a16:creationId xmlns:a16="http://schemas.microsoft.com/office/drawing/2014/main" id="{EDE1A5A3-4088-2F0E-8163-2D6BC1EED53C}"/>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75ED0A6D-760F-847E-F3A7-D3DAE174E29F}"/>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5" name="Imagen 4">
            <a:extLst>
              <a:ext uri="{FF2B5EF4-FFF2-40B4-BE49-F238E27FC236}">
                <a16:creationId xmlns:a16="http://schemas.microsoft.com/office/drawing/2014/main" id="{DD0D1AE7-3F3E-95EF-3E81-74FC1D801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11" name="object 3">
            <a:extLst>
              <a:ext uri="{FF2B5EF4-FFF2-40B4-BE49-F238E27FC236}">
                <a16:creationId xmlns:a16="http://schemas.microsoft.com/office/drawing/2014/main" id="{BDDC34E1-7E08-FF96-938F-215710E5EF44}"/>
              </a:ext>
            </a:extLst>
          </p:cNvPr>
          <p:cNvSpPr txBox="1"/>
          <p:nvPr/>
        </p:nvSpPr>
        <p:spPr>
          <a:xfrm>
            <a:off x="2897783" y="889188"/>
            <a:ext cx="15937060" cy="419987"/>
          </a:xfrm>
          <a:prstGeom prst="rect">
            <a:avLst/>
          </a:prstGeom>
          <a:noFill/>
        </p:spPr>
        <p:txBody>
          <a:bodyPr vert="horz" wrap="square" lIns="0" tIns="4445" rIns="0" bIns="0" rtlCol="0">
            <a:spAutoFit/>
          </a:bodyPr>
          <a:lstStyle/>
          <a:p>
            <a:pPr marL="382270">
              <a:lnSpc>
                <a:spcPct val="100000"/>
              </a:lnSpc>
            </a:pPr>
            <a:r>
              <a:rPr lang="es-MX" sz="2700" spc="85" dirty="0">
                <a:solidFill>
                  <a:srgbClr val="ABD675"/>
                </a:solidFill>
                <a:latin typeface="Arial Black"/>
                <a:cs typeface="Arial Black"/>
              </a:rPr>
              <a:t>INDICADOR DE PORCENTAJE DE CAPTURA DE DATOS SVCA CARTAGENA. </a:t>
            </a:r>
            <a:endParaRPr lang="es-CO" sz="2700" dirty="0">
              <a:latin typeface="Arial Black"/>
              <a:cs typeface="Arial Black"/>
            </a:endParaRPr>
          </a:p>
        </p:txBody>
      </p:sp>
      <p:sp>
        <p:nvSpPr>
          <p:cNvPr id="12" name="object 8">
            <a:extLst>
              <a:ext uri="{FF2B5EF4-FFF2-40B4-BE49-F238E27FC236}">
                <a16:creationId xmlns:a16="http://schemas.microsoft.com/office/drawing/2014/main" id="{3B72E304-D7C7-FA86-3D06-C0EDB2278B63}"/>
              </a:ext>
            </a:extLst>
          </p:cNvPr>
          <p:cNvSpPr txBox="1"/>
          <p:nvPr/>
        </p:nvSpPr>
        <p:spPr>
          <a:xfrm>
            <a:off x="12206073" y="2033105"/>
            <a:ext cx="7086600" cy="8353505"/>
          </a:xfrm>
          <a:prstGeom prst="rect">
            <a:avLst/>
          </a:prstGeom>
          <a:ln w="10146">
            <a:noFill/>
          </a:ln>
        </p:spPr>
        <p:txBody>
          <a:bodyPr vert="horz" wrap="square" lIns="0" tIns="0" rIns="0" bIns="0" rtlCol="0">
            <a:spAutoFit/>
          </a:bodyPr>
          <a:lstStyle/>
          <a:p>
            <a:pPr>
              <a:lnSpc>
                <a:spcPct val="100000"/>
              </a:lnSpc>
              <a:spcBef>
                <a:spcPts val="30"/>
              </a:spcBef>
            </a:pPr>
            <a:endParaRPr lang="es-MX" sz="2300" dirty="0">
              <a:latin typeface="Times New Roman"/>
              <a:cs typeface="Times New Roman"/>
            </a:endParaRPr>
          </a:p>
          <a:p>
            <a:pPr marL="381635" marR="374650" algn="just">
              <a:lnSpc>
                <a:spcPct val="108000"/>
              </a:lnSpc>
            </a:pPr>
            <a:r>
              <a:rPr lang="es-MX" sz="2300" spc="-5" dirty="0">
                <a:solidFill>
                  <a:srgbClr val="58595B"/>
                </a:solidFill>
                <a:latin typeface="Arial MT"/>
              </a:rPr>
              <a:t>En la Gráfica 1, se evidencia el porcentaje de captura de datos de cada una de las estaciones con los respectivos contaminantes monitoreados. El porcentaje de captura de datos de contaminantes PM10, PM2.5 en las estaciones Mamonal y CARDIQUE superaron el 75% de representatividad establecido por el protocolo para el monitoreo y seguimiento de la calidad del aire, establecido por MINAMBIENTE. </a:t>
            </a:r>
          </a:p>
          <a:p>
            <a:pPr marL="381635" marR="374650" algn="just">
              <a:lnSpc>
                <a:spcPct val="108000"/>
              </a:lnSpc>
            </a:pPr>
            <a:endParaRPr lang="es-MX" sz="2300" spc="-5" dirty="0">
              <a:solidFill>
                <a:srgbClr val="58595B"/>
              </a:solidFill>
              <a:latin typeface="Arial MT"/>
            </a:endParaRPr>
          </a:p>
          <a:p>
            <a:pPr marL="381635" marR="374650" algn="just">
              <a:lnSpc>
                <a:spcPct val="108000"/>
              </a:lnSpc>
            </a:pPr>
            <a:r>
              <a:rPr lang="es-MX" sz="2300" spc="-5" dirty="0">
                <a:solidFill>
                  <a:srgbClr val="58595B"/>
                </a:solidFill>
                <a:latin typeface="Arial MT"/>
              </a:rPr>
              <a:t>Los datos capturados en las estaciones BOCANA, CARDIQUE para el ozono troposférico (O3) y estación policía para material particulado, PM 10 – PM 2.5 en el año 2024 no superó la representatividad establecida por el protocolo de la calidad del aire. Cabe aclarar que la estación de Policía (Cuartelillo de Olaya) desde el mes de noviembre se encuentra fuera de servicio por desmonte de equipos y la estación Bocana desde el mes de febrero por fallas técnicas en el equipo de monitoreo. </a:t>
            </a:r>
          </a:p>
        </p:txBody>
      </p:sp>
      <p:pic>
        <p:nvPicPr>
          <p:cNvPr id="2" name="Imagen 1">
            <a:extLst>
              <a:ext uri="{FF2B5EF4-FFF2-40B4-BE49-F238E27FC236}">
                <a16:creationId xmlns:a16="http://schemas.microsoft.com/office/drawing/2014/main" id="{AE1AA01F-C9A9-C437-8CC3-10299E75F7CB}"/>
              </a:ext>
            </a:extLst>
          </p:cNvPr>
          <p:cNvPicPr>
            <a:picLocks noChangeAspect="1"/>
          </p:cNvPicPr>
          <p:nvPr/>
        </p:nvPicPr>
        <p:blipFill>
          <a:blip r:embed="rId4"/>
          <a:stretch>
            <a:fillRect/>
          </a:stretch>
        </p:blipFill>
        <p:spPr>
          <a:xfrm>
            <a:off x="831850" y="2322662"/>
            <a:ext cx="10902348" cy="6482836"/>
          </a:xfrm>
          <a:prstGeom prst="rect">
            <a:avLst/>
          </a:prstGeom>
        </p:spPr>
      </p:pic>
    </p:spTree>
    <p:extLst>
      <p:ext uri="{BB962C8B-B14F-4D97-AF65-F5344CB8AC3E}">
        <p14:creationId xmlns:p14="http://schemas.microsoft.com/office/powerpoint/2010/main" val="394167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2C49E-A362-77DA-33FF-2153C0A1894D}"/>
            </a:ext>
          </a:extLst>
        </p:cNvPr>
        <p:cNvGrpSpPr/>
        <p:nvPr/>
      </p:nvGrpSpPr>
      <p:grpSpPr>
        <a:xfrm>
          <a:off x="0" y="0"/>
          <a:ext cx="0" cy="0"/>
          <a:chOff x="0" y="0"/>
          <a:chExt cx="0" cy="0"/>
        </a:xfrm>
      </p:grpSpPr>
      <p:sp>
        <p:nvSpPr>
          <p:cNvPr id="14" name="object 14">
            <a:extLst>
              <a:ext uri="{FF2B5EF4-FFF2-40B4-BE49-F238E27FC236}">
                <a16:creationId xmlns:a16="http://schemas.microsoft.com/office/drawing/2014/main" id="{DEE99A11-E50F-0B41-C38D-3587F768D5F0}"/>
              </a:ext>
            </a:extLst>
          </p:cNvPr>
          <p:cNvSpPr txBox="1"/>
          <p:nvPr/>
        </p:nvSpPr>
        <p:spPr>
          <a:xfrm>
            <a:off x="2347081" y="9065769"/>
            <a:ext cx="8029338" cy="320601"/>
          </a:xfrm>
          <a:prstGeom prst="rect">
            <a:avLst/>
          </a:prstGeom>
        </p:spPr>
        <p:txBody>
          <a:bodyPr vert="horz" wrap="square" lIns="0" tIns="12700" rIns="0" bIns="0" rtlCol="0">
            <a:spAutoFit/>
          </a:bodyPr>
          <a:lstStyle/>
          <a:p>
            <a:pPr marL="12700" algn="ctr">
              <a:lnSpc>
                <a:spcPct val="100000"/>
              </a:lnSpc>
              <a:spcBef>
                <a:spcPts val="100"/>
              </a:spcBef>
            </a:pPr>
            <a:r>
              <a:rPr lang="es-CO" sz="2000" b="1" dirty="0">
                <a:solidFill>
                  <a:srgbClr val="58595B"/>
                </a:solidFill>
                <a:latin typeface="Arial MT"/>
              </a:rPr>
              <a:t>Gráfica 2. </a:t>
            </a:r>
            <a:r>
              <a:rPr lang="es-CO" sz="2000" spc="-5" dirty="0">
                <a:solidFill>
                  <a:srgbClr val="58595B"/>
                </a:solidFill>
                <a:latin typeface="Arial MT"/>
                <a:cs typeface="Arial MT"/>
              </a:rPr>
              <a:t>Porcentaje datos validados SVCA</a:t>
            </a:r>
            <a:endParaRPr lang="es-CO" sz="2000" dirty="0">
              <a:latin typeface="Arial MT"/>
              <a:cs typeface="Arial MT"/>
            </a:endParaRPr>
          </a:p>
        </p:txBody>
      </p:sp>
      <p:grpSp>
        <p:nvGrpSpPr>
          <p:cNvPr id="18" name="Grupo 17">
            <a:extLst>
              <a:ext uri="{FF2B5EF4-FFF2-40B4-BE49-F238E27FC236}">
                <a16:creationId xmlns:a16="http://schemas.microsoft.com/office/drawing/2014/main" id="{187D6285-4AE7-D30E-1946-5EBF5CE96E0A}"/>
              </a:ext>
            </a:extLst>
          </p:cNvPr>
          <p:cNvGrpSpPr/>
          <p:nvPr/>
        </p:nvGrpSpPr>
        <p:grpSpPr>
          <a:xfrm>
            <a:off x="364649" y="388312"/>
            <a:ext cx="19363054" cy="1356639"/>
            <a:chOff x="364649" y="1844674"/>
            <a:chExt cx="19363054" cy="1356639"/>
          </a:xfrm>
        </p:grpSpPr>
        <p:sp>
          <p:nvSpPr>
            <p:cNvPr id="19" name="Rectángulo 18">
              <a:extLst>
                <a:ext uri="{FF2B5EF4-FFF2-40B4-BE49-F238E27FC236}">
                  <a16:creationId xmlns:a16="http://schemas.microsoft.com/office/drawing/2014/main" id="{C11A9118-C47D-6311-8A27-69F88B8C7135}"/>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14FC19AD-9C19-F7EC-1592-9DD2E5001E7B}"/>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5" name="Imagen 4">
            <a:extLst>
              <a:ext uri="{FF2B5EF4-FFF2-40B4-BE49-F238E27FC236}">
                <a16:creationId xmlns:a16="http://schemas.microsoft.com/office/drawing/2014/main" id="{15C139D1-D8E8-F785-9586-9DD37E838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11" name="object 3">
            <a:extLst>
              <a:ext uri="{FF2B5EF4-FFF2-40B4-BE49-F238E27FC236}">
                <a16:creationId xmlns:a16="http://schemas.microsoft.com/office/drawing/2014/main" id="{A07402C8-D90F-D6A2-3018-B846DFB77EE6}"/>
              </a:ext>
            </a:extLst>
          </p:cNvPr>
          <p:cNvSpPr txBox="1"/>
          <p:nvPr/>
        </p:nvSpPr>
        <p:spPr>
          <a:xfrm>
            <a:off x="3150320" y="923474"/>
            <a:ext cx="13803460" cy="381515"/>
          </a:xfrm>
          <a:prstGeom prst="rect">
            <a:avLst/>
          </a:prstGeom>
          <a:noFill/>
        </p:spPr>
        <p:txBody>
          <a:bodyPr vert="horz" wrap="square" lIns="0" tIns="4445" rIns="0" bIns="0" rtlCol="0">
            <a:spAutoFit/>
          </a:bodyPr>
          <a:lstStyle/>
          <a:p>
            <a:pPr marL="382270">
              <a:lnSpc>
                <a:spcPct val="100000"/>
              </a:lnSpc>
            </a:pPr>
            <a:r>
              <a:rPr lang="es-MX" sz="2450" spc="85" dirty="0">
                <a:solidFill>
                  <a:srgbClr val="ABD675"/>
                </a:solidFill>
                <a:latin typeface="Arial Black"/>
                <a:cs typeface="Arial Black"/>
              </a:rPr>
              <a:t>INDICADOR DE DATOS VALIDOS</a:t>
            </a:r>
            <a:endParaRPr lang="es-CO" sz="2450" dirty="0">
              <a:latin typeface="Arial Black"/>
              <a:cs typeface="Arial Black"/>
            </a:endParaRPr>
          </a:p>
        </p:txBody>
      </p:sp>
      <p:sp>
        <p:nvSpPr>
          <p:cNvPr id="12" name="object 8">
            <a:extLst>
              <a:ext uri="{FF2B5EF4-FFF2-40B4-BE49-F238E27FC236}">
                <a16:creationId xmlns:a16="http://schemas.microsoft.com/office/drawing/2014/main" id="{EF3C6081-47DA-96CC-D870-E4B5FD409640}"/>
              </a:ext>
            </a:extLst>
          </p:cNvPr>
          <p:cNvSpPr txBox="1"/>
          <p:nvPr/>
        </p:nvSpPr>
        <p:spPr>
          <a:xfrm>
            <a:off x="12109450" y="2057375"/>
            <a:ext cx="7284332" cy="7623625"/>
          </a:xfrm>
          <a:prstGeom prst="rect">
            <a:avLst/>
          </a:prstGeom>
          <a:ln w="10146">
            <a:noFill/>
          </a:ln>
        </p:spPr>
        <p:txBody>
          <a:bodyPr vert="horz" wrap="square" lIns="0" tIns="0" rIns="0" bIns="0" rtlCol="0">
            <a:spAutoFit/>
          </a:bodyPr>
          <a:lstStyle/>
          <a:p>
            <a:pPr>
              <a:lnSpc>
                <a:spcPct val="100000"/>
              </a:lnSpc>
              <a:spcBef>
                <a:spcPts val="30"/>
              </a:spcBef>
            </a:pPr>
            <a:endParaRPr lang="es-MX" sz="2200" dirty="0">
              <a:latin typeface="Times New Roman"/>
              <a:cs typeface="Times New Roman"/>
            </a:endParaRPr>
          </a:p>
          <a:p>
            <a:pPr marL="381635" marR="374650" algn="just">
              <a:lnSpc>
                <a:spcPct val="108000"/>
              </a:lnSpc>
            </a:pPr>
            <a:r>
              <a:rPr lang="es-MX" sz="2200" spc="-5" dirty="0">
                <a:solidFill>
                  <a:srgbClr val="58595B"/>
                </a:solidFill>
                <a:latin typeface="Arial MT"/>
              </a:rPr>
              <a:t>En la Gráfica 2, se evidencian los porcentajes de datos validos necesarios para efectuar los reportes al SISAIRE y elaborar los informes del estado de la calidad del aire en la ciudad de Cartagena conforme a los lineamientos establecidos en el protocolo para el monitoreo y seguimiento de la calidad del aire y resoluciones vigentes expedidas por MINAMBIENTE. </a:t>
            </a:r>
          </a:p>
          <a:p>
            <a:pPr marL="381635" marR="374650" algn="just">
              <a:lnSpc>
                <a:spcPct val="108000"/>
              </a:lnSpc>
            </a:pPr>
            <a:endParaRPr lang="es-MX" sz="2200" spc="-5" dirty="0">
              <a:solidFill>
                <a:srgbClr val="58595B"/>
              </a:solidFill>
              <a:latin typeface="Arial MT"/>
            </a:endParaRPr>
          </a:p>
          <a:p>
            <a:pPr marL="381635" marR="374650" algn="just">
              <a:lnSpc>
                <a:spcPct val="108000"/>
              </a:lnSpc>
            </a:pPr>
            <a:r>
              <a:rPr lang="es-MX" sz="2200" spc="-5" dirty="0">
                <a:solidFill>
                  <a:srgbClr val="58595B"/>
                </a:solidFill>
                <a:latin typeface="Arial MT"/>
              </a:rPr>
              <a:t>Se observa que aunque el sistema cuenta con un porcentaje de captura alto, los datos que clasifican como válidos para efectuar el estado de calidad del aire son muy bajo, tres (3) de las cuatro estaciones presentan un indicador por debajo del rango mínimo establecido en el protocolo de calidad del aire, el cual es de 75%. Se obtiene de esta manera que solo se cumple esta condición en la estación Mamonal y CARDIQUE para el contaminante PM 10. </a:t>
            </a:r>
          </a:p>
          <a:p>
            <a:pPr marL="381635" marR="374650" algn="just">
              <a:lnSpc>
                <a:spcPct val="108000"/>
              </a:lnSpc>
            </a:pPr>
            <a:endParaRPr lang="es-MX" sz="2200" spc="-5" dirty="0">
              <a:solidFill>
                <a:srgbClr val="58595B"/>
              </a:solidFill>
              <a:latin typeface="Arial MT"/>
            </a:endParaRPr>
          </a:p>
        </p:txBody>
      </p:sp>
      <p:sp>
        <p:nvSpPr>
          <p:cNvPr id="4" name="CuadroTexto 3">
            <a:extLst>
              <a:ext uri="{FF2B5EF4-FFF2-40B4-BE49-F238E27FC236}">
                <a16:creationId xmlns:a16="http://schemas.microsoft.com/office/drawing/2014/main" id="{09908822-545F-6BC5-E6A4-D07F0DA9880E}"/>
              </a:ext>
            </a:extLst>
          </p:cNvPr>
          <p:cNvSpPr txBox="1"/>
          <p:nvPr/>
        </p:nvSpPr>
        <p:spPr>
          <a:xfrm>
            <a:off x="987178" y="9619609"/>
            <a:ext cx="18406604" cy="707886"/>
          </a:xfrm>
          <a:prstGeom prst="rect">
            <a:avLst/>
          </a:prstGeom>
          <a:noFill/>
        </p:spPr>
        <p:txBody>
          <a:bodyPr wrap="square">
            <a:spAutoFit/>
          </a:bodyPr>
          <a:lstStyle/>
          <a:p>
            <a:pPr algn="just"/>
            <a:r>
              <a:rPr lang="es-MX" sz="2000" spc="-5" dirty="0">
                <a:solidFill>
                  <a:srgbClr val="58595B"/>
                </a:solidFill>
                <a:latin typeface="Arial MT"/>
              </a:rPr>
              <a:t>La brecha existente entre los datos capturados y datos calificados como validos se dan principalmente por fallas técnicas en los equipos, los cuales no son intervenidos a tiempo con mantenimientos especializados y los cortes de luz que se presentan en la zona de influencia de las estaciones.</a:t>
            </a:r>
          </a:p>
        </p:txBody>
      </p:sp>
      <p:pic>
        <p:nvPicPr>
          <p:cNvPr id="3" name="Imagen 2">
            <a:extLst>
              <a:ext uri="{FF2B5EF4-FFF2-40B4-BE49-F238E27FC236}">
                <a16:creationId xmlns:a16="http://schemas.microsoft.com/office/drawing/2014/main" id="{7502F614-285E-69D9-5AC2-DDE7420DC603}"/>
              </a:ext>
            </a:extLst>
          </p:cNvPr>
          <p:cNvPicPr>
            <a:picLocks noChangeAspect="1"/>
          </p:cNvPicPr>
          <p:nvPr/>
        </p:nvPicPr>
        <p:blipFill>
          <a:blip r:embed="rId4"/>
          <a:stretch>
            <a:fillRect/>
          </a:stretch>
        </p:blipFill>
        <p:spPr>
          <a:xfrm>
            <a:off x="1365250" y="2242648"/>
            <a:ext cx="10071573" cy="6053659"/>
          </a:xfrm>
          <a:prstGeom prst="rect">
            <a:avLst/>
          </a:prstGeom>
        </p:spPr>
      </p:pic>
    </p:spTree>
    <p:extLst>
      <p:ext uri="{BB962C8B-B14F-4D97-AF65-F5344CB8AC3E}">
        <p14:creationId xmlns:p14="http://schemas.microsoft.com/office/powerpoint/2010/main" val="5251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2012062" y="9358794"/>
            <a:ext cx="8029338" cy="259045"/>
          </a:xfrm>
          <a:prstGeom prst="rect">
            <a:avLst/>
          </a:prstGeom>
        </p:spPr>
        <p:txBody>
          <a:bodyPr vert="horz" wrap="square" lIns="0" tIns="12700" rIns="0" bIns="0" rtlCol="0">
            <a:spAutoFit/>
          </a:bodyPr>
          <a:lstStyle/>
          <a:p>
            <a:pPr marL="12700" algn="ctr">
              <a:lnSpc>
                <a:spcPct val="100000"/>
              </a:lnSpc>
              <a:spcBef>
                <a:spcPts val="100"/>
              </a:spcBef>
            </a:pPr>
            <a:r>
              <a:rPr lang="es-CO" sz="1600" b="1" dirty="0">
                <a:solidFill>
                  <a:srgbClr val="58595B"/>
                </a:solidFill>
                <a:latin typeface="Arial MT"/>
                <a:cs typeface="Arial MT"/>
              </a:rPr>
              <a:t>Gráfica</a:t>
            </a:r>
            <a:r>
              <a:rPr lang="es-CO" sz="1600" b="1" spc="-5" dirty="0">
                <a:solidFill>
                  <a:srgbClr val="58595B"/>
                </a:solidFill>
                <a:latin typeface="Arial MT"/>
                <a:cs typeface="Arial MT"/>
              </a:rPr>
              <a:t> 4</a:t>
            </a:r>
            <a:r>
              <a:rPr lang="es-CO" sz="1600" spc="-5" dirty="0">
                <a:solidFill>
                  <a:srgbClr val="58595B"/>
                </a:solidFill>
                <a:latin typeface="Arial MT"/>
                <a:cs typeface="Arial MT"/>
              </a:rPr>
              <a:t>.</a:t>
            </a:r>
            <a:r>
              <a:rPr lang="es-CO" sz="1600" dirty="0">
                <a:solidFill>
                  <a:srgbClr val="58595B"/>
                </a:solidFill>
                <a:latin typeface="Arial MT"/>
                <a:cs typeface="Arial MT"/>
              </a:rPr>
              <a:t> </a:t>
            </a:r>
            <a:r>
              <a:rPr lang="es-MX" sz="1600" spc="-5" dirty="0">
                <a:solidFill>
                  <a:srgbClr val="58595B"/>
                </a:solidFill>
                <a:latin typeface="Arial MT"/>
                <a:cs typeface="Arial MT"/>
              </a:rPr>
              <a:t>Concentraciones promedio mensuales de PM10 estación Mamonal</a:t>
            </a:r>
            <a:endParaRPr lang="es-CO" sz="1600" dirty="0">
              <a:latin typeface="Arial MT"/>
              <a:cs typeface="Arial MT"/>
            </a:endParaRPr>
          </a:p>
        </p:txBody>
      </p:sp>
      <p:grpSp>
        <p:nvGrpSpPr>
          <p:cNvPr id="18" name="Grupo 17">
            <a:extLst>
              <a:ext uri="{FF2B5EF4-FFF2-40B4-BE49-F238E27FC236}">
                <a16:creationId xmlns:a16="http://schemas.microsoft.com/office/drawing/2014/main" id="{DC7148FA-2C9C-4F8C-8E8E-72AA6DF5E393}"/>
              </a:ext>
            </a:extLst>
          </p:cNvPr>
          <p:cNvGrpSpPr/>
          <p:nvPr/>
        </p:nvGrpSpPr>
        <p:grpSpPr>
          <a:xfrm>
            <a:off x="364649" y="388312"/>
            <a:ext cx="19363054" cy="1356639"/>
            <a:chOff x="364649" y="1844674"/>
            <a:chExt cx="19363054" cy="1356639"/>
          </a:xfrm>
        </p:grpSpPr>
        <p:sp>
          <p:nvSpPr>
            <p:cNvPr id="19" name="Rectángulo 18">
              <a:extLst>
                <a:ext uri="{FF2B5EF4-FFF2-40B4-BE49-F238E27FC236}">
                  <a16:creationId xmlns:a16="http://schemas.microsoft.com/office/drawing/2014/main" id="{9B642777-761B-45C6-BD02-64FBE5170F8A}"/>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6B8EEE18-B5C3-4426-A8CC-5636825FED1B}"/>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5" name="Imagen 4">
            <a:extLst>
              <a:ext uri="{FF2B5EF4-FFF2-40B4-BE49-F238E27FC236}">
                <a16:creationId xmlns:a16="http://schemas.microsoft.com/office/drawing/2014/main" id="{C7EB143C-EFAD-C4D0-C8F8-2E79EBA1B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9" name="object 3">
            <a:extLst>
              <a:ext uri="{FF2B5EF4-FFF2-40B4-BE49-F238E27FC236}">
                <a16:creationId xmlns:a16="http://schemas.microsoft.com/office/drawing/2014/main" id="{1D206431-0D61-EDC7-F0F2-E6BA61480873}"/>
              </a:ext>
            </a:extLst>
          </p:cNvPr>
          <p:cNvSpPr txBox="1"/>
          <p:nvPr/>
        </p:nvSpPr>
        <p:spPr>
          <a:xfrm>
            <a:off x="509441" y="791067"/>
            <a:ext cx="2105670" cy="558486"/>
          </a:xfrm>
          <a:prstGeom prst="rect">
            <a:avLst/>
          </a:prstGeom>
          <a:noFill/>
        </p:spPr>
        <p:txBody>
          <a:bodyPr vert="horz" wrap="square" lIns="0" tIns="4445" rIns="0" bIns="0" rtlCol="0">
            <a:spAutoFit/>
          </a:bodyPr>
          <a:lstStyle/>
          <a:p>
            <a:pPr marL="382270"/>
            <a:r>
              <a:rPr lang="es-CO" sz="3600" spc="55" dirty="0">
                <a:solidFill>
                  <a:srgbClr val="82E6F0"/>
                </a:solidFill>
                <a:latin typeface="Arial Black"/>
                <a:cs typeface="Arial Black"/>
              </a:rPr>
              <a:t>PM 10</a:t>
            </a:r>
            <a:endParaRPr lang="es-CO" sz="3600" dirty="0">
              <a:solidFill>
                <a:srgbClr val="82E6F0"/>
              </a:solidFill>
              <a:latin typeface="Arial Black"/>
              <a:cs typeface="Arial Black"/>
            </a:endParaRPr>
          </a:p>
        </p:txBody>
      </p:sp>
      <p:sp>
        <p:nvSpPr>
          <p:cNvPr id="11" name="object 3">
            <a:extLst>
              <a:ext uri="{FF2B5EF4-FFF2-40B4-BE49-F238E27FC236}">
                <a16:creationId xmlns:a16="http://schemas.microsoft.com/office/drawing/2014/main" id="{8E6F2878-7D80-98BC-CD3B-B60FF437EEA7}"/>
              </a:ext>
            </a:extLst>
          </p:cNvPr>
          <p:cNvSpPr txBox="1"/>
          <p:nvPr/>
        </p:nvSpPr>
        <p:spPr>
          <a:xfrm>
            <a:off x="2915004" y="687360"/>
            <a:ext cx="14303498" cy="758541"/>
          </a:xfrm>
          <a:prstGeom prst="rect">
            <a:avLst/>
          </a:prstGeom>
          <a:noFill/>
        </p:spPr>
        <p:txBody>
          <a:bodyPr vert="horz" wrap="square" lIns="0" tIns="4445" rIns="0" bIns="0" rtlCol="0">
            <a:spAutoFit/>
          </a:bodyPr>
          <a:lstStyle/>
          <a:p>
            <a:pPr marL="382270">
              <a:lnSpc>
                <a:spcPct val="100000"/>
              </a:lnSpc>
            </a:pPr>
            <a:r>
              <a:rPr lang="es-MX" sz="2450" spc="85" dirty="0">
                <a:solidFill>
                  <a:srgbClr val="ABD675"/>
                </a:solidFill>
                <a:latin typeface="Arial Black"/>
                <a:cs typeface="Arial Black"/>
              </a:rPr>
              <a:t>COMPORTAMIENTO TEMPORAL Y ESPACIAL  DE LAS CONCENTRACIONES DE PM 10. </a:t>
            </a:r>
            <a:endParaRPr lang="es-CO" sz="2450" dirty="0">
              <a:latin typeface="Arial Black"/>
              <a:cs typeface="Arial Black"/>
            </a:endParaRPr>
          </a:p>
        </p:txBody>
      </p:sp>
      <p:sp>
        <p:nvSpPr>
          <p:cNvPr id="12" name="object 8">
            <a:extLst>
              <a:ext uri="{FF2B5EF4-FFF2-40B4-BE49-F238E27FC236}">
                <a16:creationId xmlns:a16="http://schemas.microsoft.com/office/drawing/2014/main" id="{D713412A-9159-4394-C254-8A9C6C7C8DC6}"/>
              </a:ext>
            </a:extLst>
          </p:cNvPr>
          <p:cNvSpPr txBox="1"/>
          <p:nvPr/>
        </p:nvSpPr>
        <p:spPr>
          <a:xfrm>
            <a:off x="11499850" y="3262622"/>
            <a:ext cx="7848600" cy="6442085"/>
          </a:xfrm>
          <a:prstGeom prst="rect">
            <a:avLst/>
          </a:prstGeom>
          <a:ln w="10146">
            <a:noFill/>
          </a:ln>
        </p:spPr>
        <p:txBody>
          <a:bodyPr vert="horz" wrap="square" lIns="0" tIns="0" rIns="0" bIns="0" rtlCol="0">
            <a:spAutoFit/>
          </a:bodyPr>
          <a:lstStyle/>
          <a:p>
            <a:pPr>
              <a:lnSpc>
                <a:spcPct val="100000"/>
              </a:lnSpc>
              <a:spcBef>
                <a:spcPts val="30"/>
              </a:spcBef>
            </a:pPr>
            <a:endParaRPr lang="es-MX" sz="2300" dirty="0">
              <a:latin typeface="Times New Roman"/>
              <a:cs typeface="Times New Roman"/>
            </a:endParaRPr>
          </a:p>
          <a:p>
            <a:pPr marL="381635" marR="374650" algn="just">
              <a:lnSpc>
                <a:spcPct val="108000"/>
              </a:lnSpc>
            </a:pPr>
            <a:r>
              <a:rPr lang="es-MX" sz="2300" spc="-5" dirty="0">
                <a:solidFill>
                  <a:srgbClr val="58595B"/>
                </a:solidFill>
                <a:latin typeface="Arial MT"/>
              </a:rPr>
              <a:t>En la gráfica 4 se ilustra el comportamiento diario del contaminante PM10 para el año 2024 en la estación Mamonal. Se observa que los promedios diarios de concentraciones se encuentran en mayor proporción por encima del límite máximo permisible anual de 50 μ/m3 establecido en la Resolución 2254 de 2017, las fluctuaciones con picos de concentración más altas se presentaron desde el mes de febrero a agosto y en diciembre. Las condiciones del entorno influyen directamente en las altas concentraciones de contaminantes atmosféricos, ya que al ser una estación tipo fija/industrial se espera que se obtengan mayores concentraciones.</a:t>
            </a:r>
          </a:p>
          <a:p>
            <a:pPr marL="381635" marR="374650" algn="just">
              <a:lnSpc>
                <a:spcPct val="108000"/>
              </a:lnSpc>
            </a:pPr>
            <a:endParaRPr lang="es-MX" sz="2300" spc="-5" dirty="0">
              <a:solidFill>
                <a:srgbClr val="58595B"/>
              </a:solidFill>
              <a:latin typeface="Arial MT"/>
            </a:endParaRPr>
          </a:p>
          <a:p>
            <a:pPr marL="381635" marR="374650" algn="just">
              <a:lnSpc>
                <a:spcPct val="108000"/>
              </a:lnSpc>
            </a:pPr>
            <a:r>
              <a:rPr lang="es-CO" sz="2300" b="1" dirty="0">
                <a:solidFill>
                  <a:srgbClr val="FF0000"/>
                </a:solidFill>
                <a:effectLst/>
                <a:latin typeface="Aptos" panose="020B0004020202020204" pitchFamily="34" charset="0"/>
                <a:ea typeface="Aptos" panose="020B0004020202020204" pitchFamily="34" charset="0"/>
                <a:cs typeface="Arial" panose="020B0604020202020204" pitchFamily="34" charset="0"/>
              </a:rPr>
              <a:t>Nota: </a:t>
            </a:r>
            <a:r>
              <a:rPr lang="es-CO" sz="2300" spc="-5" dirty="0">
                <a:solidFill>
                  <a:srgbClr val="58595B"/>
                </a:solidFill>
                <a:latin typeface="Arial MT"/>
              </a:rPr>
              <a:t>El equipo de medición de Pm 2.5 salió de operación del SVCA debido fallas técnicas. </a:t>
            </a:r>
            <a:endParaRPr lang="es-MX" sz="2300" spc="-5" dirty="0">
              <a:solidFill>
                <a:srgbClr val="58595B"/>
              </a:solidFill>
              <a:latin typeface="Arial MT"/>
            </a:endParaRPr>
          </a:p>
        </p:txBody>
      </p:sp>
      <p:pic>
        <p:nvPicPr>
          <p:cNvPr id="3" name="Imagen 2">
            <a:extLst>
              <a:ext uri="{FF2B5EF4-FFF2-40B4-BE49-F238E27FC236}">
                <a16:creationId xmlns:a16="http://schemas.microsoft.com/office/drawing/2014/main" id="{58D7D4A6-6205-BD8A-766F-7AA10EFBCA09}"/>
              </a:ext>
            </a:extLst>
          </p:cNvPr>
          <p:cNvPicPr>
            <a:picLocks noChangeAspect="1"/>
          </p:cNvPicPr>
          <p:nvPr/>
        </p:nvPicPr>
        <p:blipFill>
          <a:blip r:embed="rId4"/>
          <a:stretch>
            <a:fillRect/>
          </a:stretch>
        </p:blipFill>
        <p:spPr>
          <a:xfrm>
            <a:off x="587770" y="2528422"/>
            <a:ext cx="10877921" cy="6477374"/>
          </a:xfrm>
          <a:prstGeom prst="rect">
            <a:avLst/>
          </a:prstGeom>
        </p:spPr>
      </p:pic>
    </p:spTree>
    <p:extLst>
      <p:ext uri="{BB962C8B-B14F-4D97-AF65-F5344CB8AC3E}">
        <p14:creationId xmlns:p14="http://schemas.microsoft.com/office/powerpoint/2010/main" val="48082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E5EA-FFAE-966B-7053-EE31A5FDCA69}"/>
            </a:ext>
          </a:extLst>
        </p:cNvPr>
        <p:cNvGrpSpPr/>
        <p:nvPr/>
      </p:nvGrpSpPr>
      <p:grpSpPr>
        <a:xfrm>
          <a:off x="0" y="0"/>
          <a:ext cx="0" cy="0"/>
          <a:chOff x="0" y="0"/>
          <a:chExt cx="0" cy="0"/>
        </a:xfrm>
      </p:grpSpPr>
      <p:sp>
        <p:nvSpPr>
          <p:cNvPr id="14" name="object 14">
            <a:extLst>
              <a:ext uri="{FF2B5EF4-FFF2-40B4-BE49-F238E27FC236}">
                <a16:creationId xmlns:a16="http://schemas.microsoft.com/office/drawing/2014/main" id="{E90BBF02-B8E0-83EE-C8BE-182BDED5F594}"/>
              </a:ext>
            </a:extLst>
          </p:cNvPr>
          <p:cNvSpPr txBox="1"/>
          <p:nvPr/>
        </p:nvSpPr>
        <p:spPr>
          <a:xfrm>
            <a:off x="2069390" y="9440379"/>
            <a:ext cx="8029338" cy="259045"/>
          </a:xfrm>
          <a:prstGeom prst="rect">
            <a:avLst/>
          </a:prstGeom>
        </p:spPr>
        <p:txBody>
          <a:bodyPr vert="horz" wrap="square" lIns="0" tIns="12700" rIns="0" bIns="0" rtlCol="0">
            <a:spAutoFit/>
          </a:bodyPr>
          <a:lstStyle/>
          <a:p>
            <a:pPr marL="12700" algn="ctr">
              <a:lnSpc>
                <a:spcPct val="100000"/>
              </a:lnSpc>
              <a:spcBef>
                <a:spcPts val="100"/>
              </a:spcBef>
            </a:pPr>
            <a:r>
              <a:rPr lang="es-CO" sz="1600" b="1" dirty="0">
                <a:solidFill>
                  <a:srgbClr val="58595B"/>
                </a:solidFill>
                <a:latin typeface="Arial MT"/>
                <a:cs typeface="Arial MT"/>
              </a:rPr>
              <a:t>Gráfica</a:t>
            </a:r>
            <a:r>
              <a:rPr lang="es-CO" sz="1600" b="1" spc="-5" dirty="0">
                <a:solidFill>
                  <a:srgbClr val="58595B"/>
                </a:solidFill>
                <a:latin typeface="Arial MT"/>
                <a:cs typeface="Arial MT"/>
              </a:rPr>
              <a:t> 5</a:t>
            </a:r>
            <a:r>
              <a:rPr lang="es-CO" sz="1600" spc="-5" dirty="0">
                <a:solidFill>
                  <a:srgbClr val="58595B"/>
                </a:solidFill>
                <a:latin typeface="Arial MT"/>
                <a:cs typeface="Arial MT"/>
              </a:rPr>
              <a:t>.</a:t>
            </a:r>
            <a:r>
              <a:rPr lang="es-CO" sz="1600" dirty="0">
                <a:solidFill>
                  <a:srgbClr val="58595B"/>
                </a:solidFill>
                <a:latin typeface="Arial MT"/>
                <a:cs typeface="Arial MT"/>
              </a:rPr>
              <a:t> </a:t>
            </a:r>
            <a:r>
              <a:rPr lang="es-MX" sz="1600" spc="-5" dirty="0">
                <a:solidFill>
                  <a:srgbClr val="58595B"/>
                </a:solidFill>
                <a:latin typeface="Arial MT"/>
                <a:cs typeface="Arial MT"/>
              </a:rPr>
              <a:t>Concentraciones promedio mensuales de PM10 estación CARDIQUE.</a:t>
            </a:r>
            <a:endParaRPr lang="es-CO" sz="1600" dirty="0">
              <a:latin typeface="Arial MT"/>
              <a:cs typeface="Arial MT"/>
            </a:endParaRPr>
          </a:p>
        </p:txBody>
      </p:sp>
      <p:grpSp>
        <p:nvGrpSpPr>
          <p:cNvPr id="18" name="Grupo 17">
            <a:extLst>
              <a:ext uri="{FF2B5EF4-FFF2-40B4-BE49-F238E27FC236}">
                <a16:creationId xmlns:a16="http://schemas.microsoft.com/office/drawing/2014/main" id="{ABD9CE61-2DAF-4DF9-5E00-3EF910FB4FD0}"/>
              </a:ext>
            </a:extLst>
          </p:cNvPr>
          <p:cNvGrpSpPr/>
          <p:nvPr/>
        </p:nvGrpSpPr>
        <p:grpSpPr>
          <a:xfrm>
            <a:off x="364649" y="388312"/>
            <a:ext cx="19363054" cy="1356639"/>
            <a:chOff x="364649" y="1844674"/>
            <a:chExt cx="19363054" cy="1356639"/>
          </a:xfrm>
        </p:grpSpPr>
        <p:sp>
          <p:nvSpPr>
            <p:cNvPr id="19" name="Rectángulo 18">
              <a:extLst>
                <a:ext uri="{FF2B5EF4-FFF2-40B4-BE49-F238E27FC236}">
                  <a16:creationId xmlns:a16="http://schemas.microsoft.com/office/drawing/2014/main" id="{C3F60C77-9A9D-DAA0-4745-0AE3C7E90027}"/>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9F8BF5FB-E3D2-5BFF-B687-49F454C14B63}"/>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5" name="Imagen 4">
            <a:extLst>
              <a:ext uri="{FF2B5EF4-FFF2-40B4-BE49-F238E27FC236}">
                <a16:creationId xmlns:a16="http://schemas.microsoft.com/office/drawing/2014/main" id="{DD13D533-A033-B1DB-498D-27C9574C3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9" name="object 3">
            <a:extLst>
              <a:ext uri="{FF2B5EF4-FFF2-40B4-BE49-F238E27FC236}">
                <a16:creationId xmlns:a16="http://schemas.microsoft.com/office/drawing/2014/main" id="{87C3309C-BAF7-13E8-D422-C7FF17CBFAB5}"/>
              </a:ext>
            </a:extLst>
          </p:cNvPr>
          <p:cNvSpPr txBox="1"/>
          <p:nvPr/>
        </p:nvSpPr>
        <p:spPr>
          <a:xfrm>
            <a:off x="509441" y="791067"/>
            <a:ext cx="2105670" cy="558486"/>
          </a:xfrm>
          <a:prstGeom prst="rect">
            <a:avLst/>
          </a:prstGeom>
          <a:noFill/>
        </p:spPr>
        <p:txBody>
          <a:bodyPr vert="horz" wrap="square" lIns="0" tIns="4445" rIns="0" bIns="0" rtlCol="0">
            <a:spAutoFit/>
          </a:bodyPr>
          <a:lstStyle/>
          <a:p>
            <a:pPr marL="382270"/>
            <a:r>
              <a:rPr lang="es-CO" sz="3600" spc="55" dirty="0">
                <a:solidFill>
                  <a:srgbClr val="82E6F0"/>
                </a:solidFill>
                <a:latin typeface="Arial Black"/>
                <a:cs typeface="Arial Black"/>
              </a:rPr>
              <a:t>PM 10</a:t>
            </a:r>
            <a:endParaRPr lang="es-CO" sz="3600" dirty="0">
              <a:solidFill>
                <a:srgbClr val="82E6F0"/>
              </a:solidFill>
              <a:latin typeface="Arial Black"/>
              <a:cs typeface="Arial Black"/>
            </a:endParaRPr>
          </a:p>
        </p:txBody>
      </p:sp>
      <p:sp>
        <p:nvSpPr>
          <p:cNvPr id="11" name="object 3">
            <a:extLst>
              <a:ext uri="{FF2B5EF4-FFF2-40B4-BE49-F238E27FC236}">
                <a16:creationId xmlns:a16="http://schemas.microsoft.com/office/drawing/2014/main" id="{6B86FC89-D6CA-2FA7-91BD-42EE9393C4E1}"/>
              </a:ext>
            </a:extLst>
          </p:cNvPr>
          <p:cNvSpPr txBox="1"/>
          <p:nvPr/>
        </p:nvSpPr>
        <p:spPr>
          <a:xfrm>
            <a:off x="2915004" y="687360"/>
            <a:ext cx="14303498" cy="758541"/>
          </a:xfrm>
          <a:prstGeom prst="rect">
            <a:avLst/>
          </a:prstGeom>
          <a:noFill/>
        </p:spPr>
        <p:txBody>
          <a:bodyPr vert="horz" wrap="square" lIns="0" tIns="4445" rIns="0" bIns="0" rtlCol="0">
            <a:spAutoFit/>
          </a:bodyPr>
          <a:lstStyle/>
          <a:p>
            <a:pPr marL="382270">
              <a:lnSpc>
                <a:spcPct val="100000"/>
              </a:lnSpc>
            </a:pPr>
            <a:r>
              <a:rPr lang="es-MX" sz="2450" spc="85" dirty="0">
                <a:solidFill>
                  <a:srgbClr val="ABD675"/>
                </a:solidFill>
                <a:latin typeface="Arial Black"/>
                <a:cs typeface="Arial Black"/>
              </a:rPr>
              <a:t>COMPORTAMIENTO TEMPORAL Y ESPACIAL  DE LAS CONCENTRACIONES DE PM 10. </a:t>
            </a:r>
            <a:endParaRPr lang="es-CO" sz="2450" dirty="0">
              <a:latin typeface="Arial Black"/>
              <a:cs typeface="Arial Black"/>
            </a:endParaRPr>
          </a:p>
        </p:txBody>
      </p:sp>
      <p:sp>
        <p:nvSpPr>
          <p:cNvPr id="12" name="object 8">
            <a:extLst>
              <a:ext uri="{FF2B5EF4-FFF2-40B4-BE49-F238E27FC236}">
                <a16:creationId xmlns:a16="http://schemas.microsoft.com/office/drawing/2014/main" id="{A3328135-ADA5-A666-8679-62B07C4ECA6E}"/>
              </a:ext>
            </a:extLst>
          </p:cNvPr>
          <p:cNvSpPr txBox="1"/>
          <p:nvPr/>
        </p:nvSpPr>
        <p:spPr>
          <a:xfrm>
            <a:off x="11677135" y="2410059"/>
            <a:ext cx="7670251" cy="7588937"/>
          </a:xfrm>
          <a:prstGeom prst="rect">
            <a:avLst/>
          </a:prstGeom>
          <a:ln w="10146">
            <a:noFill/>
          </a:ln>
        </p:spPr>
        <p:txBody>
          <a:bodyPr vert="horz" wrap="square" lIns="0" tIns="0" rIns="0" bIns="0" rtlCol="0">
            <a:spAutoFit/>
          </a:bodyPr>
          <a:lstStyle/>
          <a:p>
            <a:pPr>
              <a:lnSpc>
                <a:spcPct val="100000"/>
              </a:lnSpc>
              <a:spcBef>
                <a:spcPts val="30"/>
              </a:spcBef>
            </a:pPr>
            <a:endParaRPr lang="es-MX" sz="2300" dirty="0">
              <a:latin typeface="Times New Roman"/>
              <a:cs typeface="Times New Roman"/>
            </a:endParaRPr>
          </a:p>
          <a:p>
            <a:pPr marL="381635" marR="374650" algn="just">
              <a:lnSpc>
                <a:spcPct val="108000"/>
              </a:lnSpc>
            </a:pPr>
            <a:r>
              <a:rPr lang="es-MX" sz="2300" spc="-5" dirty="0">
                <a:solidFill>
                  <a:srgbClr val="58595B"/>
                </a:solidFill>
                <a:latin typeface="Arial MT"/>
              </a:rPr>
              <a:t>En la gráfica 5 se ilustra el comportamiento diario del contaminante PM10 para el año 2024. En la estación CARDIQUE, se observa que los promedios diarios de concentraciones se encuentran en mayor proporción por encima del límite máximo permisible anual de 50 μ/m3 establecido en la Resolución 2254 de 2017, las fluctuaciones con picos de concentración más altas se presentaron desde el mes de enero a agosto, disminuyendo gradualmente hasta llegar al mes de diciembre presentando concentraciones altas. </a:t>
            </a:r>
          </a:p>
          <a:p>
            <a:pPr marL="381635" marR="374650" algn="just">
              <a:lnSpc>
                <a:spcPct val="108000"/>
              </a:lnSpc>
            </a:pPr>
            <a:endParaRPr lang="es-MX" sz="2300" spc="-5" dirty="0">
              <a:solidFill>
                <a:srgbClr val="58595B"/>
              </a:solidFill>
              <a:latin typeface="Arial MT"/>
            </a:endParaRPr>
          </a:p>
          <a:p>
            <a:pPr marL="381635" marR="374650" algn="just">
              <a:lnSpc>
                <a:spcPct val="108000"/>
              </a:lnSpc>
            </a:pPr>
            <a:r>
              <a:rPr lang="es-MX" sz="2300" spc="-5" dirty="0">
                <a:solidFill>
                  <a:srgbClr val="58595B"/>
                </a:solidFill>
                <a:latin typeface="Arial MT"/>
              </a:rPr>
              <a:t>Las condiciones del entorno influyen directamente en las altas concentraciones de contaminantes atmosféricos, ya que al ser una estación tipo fija/de fondo se espera que se obtengan mayores concentraciones, las actividades desarrolladas en su área de influencia corresponde a la operación portuaria y tráfico de vehículos pesados permanentemente.</a:t>
            </a:r>
          </a:p>
        </p:txBody>
      </p:sp>
      <p:pic>
        <p:nvPicPr>
          <p:cNvPr id="3" name="Imagen 2">
            <a:extLst>
              <a:ext uri="{FF2B5EF4-FFF2-40B4-BE49-F238E27FC236}">
                <a16:creationId xmlns:a16="http://schemas.microsoft.com/office/drawing/2014/main" id="{08C0A549-594B-F7E0-21A1-10C4BF9BA458}"/>
              </a:ext>
            </a:extLst>
          </p:cNvPr>
          <p:cNvPicPr>
            <a:picLocks noChangeAspect="1"/>
          </p:cNvPicPr>
          <p:nvPr/>
        </p:nvPicPr>
        <p:blipFill>
          <a:blip r:embed="rId4"/>
          <a:stretch>
            <a:fillRect/>
          </a:stretch>
        </p:blipFill>
        <p:spPr>
          <a:xfrm>
            <a:off x="756714" y="2456580"/>
            <a:ext cx="10589514" cy="6588401"/>
          </a:xfrm>
          <a:prstGeom prst="rect">
            <a:avLst/>
          </a:prstGeom>
        </p:spPr>
      </p:pic>
    </p:spTree>
    <p:extLst>
      <p:ext uri="{BB962C8B-B14F-4D97-AF65-F5344CB8AC3E}">
        <p14:creationId xmlns:p14="http://schemas.microsoft.com/office/powerpoint/2010/main" val="423218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98C4-364D-4458-BBA0-97639ABD0926}"/>
            </a:ext>
          </a:extLst>
        </p:cNvPr>
        <p:cNvGrpSpPr/>
        <p:nvPr/>
      </p:nvGrpSpPr>
      <p:grpSpPr>
        <a:xfrm>
          <a:off x="0" y="0"/>
          <a:ext cx="0" cy="0"/>
          <a:chOff x="0" y="0"/>
          <a:chExt cx="0" cy="0"/>
        </a:xfrm>
      </p:grpSpPr>
      <p:sp>
        <p:nvSpPr>
          <p:cNvPr id="14" name="object 14">
            <a:extLst>
              <a:ext uri="{FF2B5EF4-FFF2-40B4-BE49-F238E27FC236}">
                <a16:creationId xmlns:a16="http://schemas.microsoft.com/office/drawing/2014/main" id="{3EFB24C0-F642-DDDB-5A93-EAE458A20485}"/>
              </a:ext>
            </a:extLst>
          </p:cNvPr>
          <p:cNvSpPr txBox="1"/>
          <p:nvPr/>
        </p:nvSpPr>
        <p:spPr>
          <a:xfrm>
            <a:off x="1985882" y="9236075"/>
            <a:ext cx="8029338" cy="259045"/>
          </a:xfrm>
          <a:prstGeom prst="rect">
            <a:avLst/>
          </a:prstGeom>
        </p:spPr>
        <p:txBody>
          <a:bodyPr vert="horz" wrap="square" lIns="0" tIns="12700" rIns="0" bIns="0" rtlCol="0">
            <a:spAutoFit/>
          </a:bodyPr>
          <a:lstStyle/>
          <a:p>
            <a:pPr marL="12700" algn="ctr">
              <a:lnSpc>
                <a:spcPct val="100000"/>
              </a:lnSpc>
              <a:spcBef>
                <a:spcPts val="100"/>
              </a:spcBef>
            </a:pPr>
            <a:r>
              <a:rPr lang="es-CO" sz="1600" b="1" dirty="0">
                <a:solidFill>
                  <a:srgbClr val="58595B"/>
                </a:solidFill>
                <a:latin typeface="Arial MT"/>
                <a:cs typeface="Arial MT"/>
              </a:rPr>
              <a:t>Gráfica</a:t>
            </a:r>
            <a:r>
              <a:rPr lang="es-CO" sz="1600" b="1" spc="-5" dirty="0">
                <a:solidFill>
                  <a:srgbClr val="58595B"/>
                </a:solidFill>
                <a:latin typeface="Arial MT"/>
                <a:cs typeface="Arial MT"/>
              </a:rPr>
              <a:t> 6</a:t>
            </a:r>
            <a:r>
              <a:rPr lang="es-CO" sz="1600" spc="-5" dirty="0">
                <a:solidFill>
                  <a:srgbClr val="58595B"/>
                </a:solidFill>
                <a:latin typeface="Arial MT"/>
                <a:cs typeface="Arial MT"/>
              </a:rPr>
              <a:t>.</a:t>
            </a:r>
            <a:r>
              <a:rPr lang="es-CO" sz="1600" dirty="0">
                <a:solidFill>
                  <a:srgbClr val="58595B"/>
                </a:solidFill>
                <a:latin typeface="Arial MT"/>
                <a:cs typeface="Arial MT"/>
              </a:rPr>
              <a:t> </a:t>
            </a:r>
            <a:r>
              <a:rPr lang="es-MX" sz="1600" spc="-5" dirty="0">
                <a:solidFill>
                  <a:srgbClr val="58595B"/>
                </a:solidFill>
                <a:latin typeface="Arial MT"/>
                <a:cs typeface="Arial MT"/>
              </a:rPr>
              <a:t>Concentraciones promedio mensuales de PM10 estación  Policía</a:t>
            </a:r>
            <a:r>
              <a:rPr lang="es-CO" sz="1600" dirty="0">
                <a:solidFill>
                  <a:srgbClr val="58595B"/>
                </a:solidFill>
                <a:latin typeface="Arial MT"/>
                <a:cs typeface="Arial MT"/>
              </a:rPr>
              <a:t>.</a:t>
            </a:r>
            <a:endParaRPr lang="es-CO" sz="1600" dirty="0">
              <a:latin typeface="Arial MT"/>
              <a:cs typeface="Arial MT"/>
            </a:endParaRPr>
          </a:p>
        </p:txBody>
      </p:sp>
      <p:grpSp>
        <p:nvGrpSpPr>
          <p:cNvPr id="18" name="Grupo 17">
            <a:extLst>
              <a:ext uri="{FF2B5EF4-FFF2-40B4-BE49-F238E27FC236}">
                <a16:creationId xmlns:a16="http://schemas.microsoft.com/office/drawing/2014/main" id="{492B3367-6EC6-27B8-3166-566DB68C036C}"/>
              </a:ext>
            </a:extLst>
          </p:cNvPr>
          <p:cNvGrpSpPr/>
          <p:nvPr/>
        </p:nvGrpSpPr>
        <p:grpSpPr>
          <a:xfrm>
            <a:off x="364649" y="388312"/>
            <a:ext cx="19363054" cy="1356639"/>
            <a:chOff x="364649" y="1844674"/>
            <a:chExt cx="19363054" cy="1356639"/>
          </a:xfrm>
        </p:grpSpPr>
        <p:sp>
          <p:nvSpPr>
            <p:cNvPr id="19" name="Rectángulo 18">
              <a:extLst>
                <a:ext uri="{FF2B5EF4-FFF2-40B4-BE49-F238E27FC236}">
                  <a16:creationId xmlns:a16="http://schemas.microsoft.com/office/drawing/2014/main" id="{C9DAC549-E57A-1AC2-DF88-6AFC9A2963D6}"/>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0268774F-E39F-DB5C-3643-7B38FB66C0DF}"/>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5" name="Imagen 4">
            <a:extLst>
              <a:ext uri="{FF2B5EF4-FFF2-40B4-BE49-F238E27FC236}">
                <a16:creationId xmlns:a16="http://schemas.microsoft.com/office/drawing/2014/main" id="{86DEF6CB-7736-5AED-A1EC-F6E5D4D20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9" name="object 3">
            <a:extLst>
              <a:ext uri="{FF2B5EF4-FFF2-40B4-BE49-F238E27FC236}">
                <a16:creationId xmlns:a16="http://schemas.microsoft.com/office/drawing/2014/main" id="{416DFCAA-0A20-D822-296B-06B92E1AD806}"/>
              </a:ext>
            </a:extLst>
          </p:cNvPr>
          <p:cNvSpPr txBox="1"/>
          <p:nvPr/>
        </p:nvSpPr>
        <p:spPr>
          <a:xfrm>
            <a:off x="509441" y="791067"/>
            <a:ext cx="2105670" cy="558486"/>
          </a:xfrm>
          <a:prstGeom prst="rect">
            <a:avLst/>
          </a:prstGeom>
          <a:noFill/>
        </p:spPr>
        <p:txBody>
          <a:bodyPr vert="horz" wrap="square" lIns="0" tIns="4445" rIns="0" bIns="0" rtlCol="0">
            <a:spAutoFit/>
          </a:bodyPr>
          <a:lstStyle/>
          <a:p>
            <a:pPr marL="382270"/>
            <a:r>
              <a:rPr lang="es-CO" sz="3600" spc="55" dirty="0">
                <a:solidFill>
                  <a:srgbClr val="82E6F0"/>
                </a:solidFill>
                <a:latin typeface="Arial Black"/>
                <a:cs typeface="Arial Black"/>
              </a:rPr>
              <a:t>PM 10</a:t>
            </a:r>
            <a:endParaRPr lang="es-CO" sz="3600" dirty="0">
              <a:solidFill>
                <a:srgbClr val="82E6F0"/>
              </a:solidFill>
              <a:latin typeface="Arial Black"/>
              <a:cs typeface="Arial Black"/>
            </a:endParaRPr>
          </a:p>
        </p:txBody>
      </p:sp>
      <p:sp>
        <p:nvSpPr>
          <p:cNvPr id="11" name="object 3">
            <a:extLst>
              <a:ext uri="{FF2B5EF4-FFF2-40B4-BE49-F238E27FC236}">
                <a16:creationId xmlns:a16="http://schemas.microsoft.com/office/drawing/2014/main" id="{812E454A-B80A-5B64-609B-5A29D66D747F}"/>
              </a:ext>
            </a:extLst>
          </p:cNvPr>
          <p:cNvSpPr txBox="1"/>
          <p:nvPr/>
        </p:nvSpPr>
        <p:spPr>
          <a:xfrm>
            <a:off x="2915004" y="687360"/>
            <a:ext cx="14303498" cy="758541"/>
          </a:xfrm>
          <a:prstGeom prst="rect">
            <a:avLst/>
          </a:prstGeom>
          <a:noFill/>
        </p:spPr>
        <p:txBody>
          <a:bodyPr vert="horz" wrap="square" lIns="0" tIns="4445" rIns="0" bIns="0" rtlCol="0">
            <a:spAutoFit/>
          </a:bodyPr>
          <a:lstStyle/>
          <a:p>
            <a:pPr marL="382270">
              <a:lnSpc>
                <a:spcPct val="100000"/>
              </a:lnSpc>
            </a:pPr>
            <a:r>
              <a:rPr lang="es-MX" sz="2450" spc="85" dirty="0">
                <a:solidFill>
                  <a:srgbClr val="ABD675"/>
                </a:solidFill>
                <a:latin typeface="Arial Black"/>
                <a:cs typeface="Arial Black"/>
              </a:rPr>
              <a:t>COMPORTAMIENTO TEMPORAL Y ESPACIAL  DE LAS CONCENTRACIONES DE PM 10. </a:t>
            </a:r>
            <a:endParaRPr lang="es-CO" sz="2450" dirty="0">
              <a:latin typeface="Arial Black"/>
              <a:cs typeface="Arial Black"/>
            </a:endParaRPr>
          </a:p>
        </p:txBody>
      </p:sp>
      <p:sp>
        <p:nvSpPr>
          <p:cNvPr id="12" name="object 8">
            <a:extLst>
              <a:ext uri="{FF2B5EF4-FFF2-40B4-BE49-F238E27FC236}">
                <a16:creationId xmlns:a16="http://schemas.microsoft.com/office/drawing/2014/main" id="{2B179DFB-91F1-2AE0-1A18-3C22BBCCF390}"/>
              </a:ext>
            </a:extLst>
          </p:cNvPr>
          <p:cNvSpPr txBox="1"/>
          <p:nvPr/>
        </p:nvSpPr>
        <p:spPr>
          <a:xfrm>
            <a:off x="11499850" y="3037573"/>
            <a:ext cx="7807801" cy="6059800"/>
          </a:xfrm>
          <a:prstGeom prst="rect">
            <a:avLst/>
          </a:prstGeom>
          <a:ln w="10146">
            <a:noFill/>
          </a:ln>
        </p:spPr>
        <p:txBody>
          <a:bodyPr vert="horz" wrap="square" lIns="0" tIns="0" rIns="0" bIns="0" rtlCol="0">
            <a:spAutoFit/>
          </a:bodyPr>
          <a:lstStyle/>
          <a:p>
            <a:pPr>
              <a:lnSpc>
                <a:spcPct val="100000"/>
              </a:lnSpc>
              <a:spcBef>
                <a:spcPts val="30"/>
              </a:spcBef>
            </a:pPr>
            <a:endParaRPr lang="es-MX" sz="2300" dirty="0">
              <a:latin typeface="Times New Roman"/>
              <a:cs typeface="Times New Roman"/>
            </a:endParaRPr>
          </a:p>
          <a:p>
            <a:pPr marL="381635" marR="374650" algn="just">
              <a:lnSpc>
                <a:spcPct val="108000"/>
              </a:lnSpc>
            </a:pPr>
            <a:r>
              <a:rPr lang="es-MX" sz="2300" spc="-5" dirty="0">
                <a:solidFill>
                  <a:srgbClr val="58595B"/>
                </a:solidFill>
                <a:latin typeface="Arial MT"/>
              </a:rPr>
              <a:t>En la gráfica 6 se ilustra el comportamiento diario del contaminante PM10 para el año 2024. En la estación Policía, se observa que los promedios diarios de concentraciones se encuentran dentro del límite máximo permisible anual que es de 50 μ/m3 establecido en la Resolución 2254 de 2017, presentando excedencias durante el mes de mayo a agosto. </a:t>
            </a:r>
          </a:p>
          <a:p>
            <a:pPr marL="381635" marR="374650" algn="just">
              <a:lnSpc>
                <a:spcPct val="108000"/>
              </a:lnSpc>
            </a:pPr>
            <a:endParaRPr lang="es-MX" sz="2300" spc="-5" dirty="0">
              <a:solidFill>
                <a:srgbClr val="58595B"/>
              </a:solidFill>
              <a:latin typeface="Arial MT"/>
            </a:endParaRPr>
          </a:p>
          <a:p>
            <a:pPr marL="381635" marR="374650" algn="just">
              <a:lnSpc>
                <a:spcPct val="108000"/>
              </a:lnSpc>
            </a:pPr>
            <a:r>
              <a:rPr lang="es-CO" sz="2300" b="1" dirty="0">
                <a:solidFill>
                  <a:srgbClr val="FF0000"/>
                </a:solidFill>
                <a:effectLst/>
                <a:latin typeface="Aptos" panose="020B0004020202020204" pitchFamily="34" charset="0"/>
                <a:ea typeface="Aptos" panose="020B0004020202020204" pitchFamily="34" charset="0"/>
                <a:cs typeface="Arial" panose="020B0604020202020204" pitchFamily="34" charset="0"/>
              </a:rPr>
              <a:t>Nota: </a:t>
            </a:r>
            <a:r>
              <a:rPr lang="es-MX" sz="2300" spc="-5" dirty="0">
                <a:solidFill>
                  <a:srgbClr val="58595B"/>
                </a:solidFill>
                <a:effectLst/>
                <a:latin typeface="Arial MT"/>
                <a:ea typeface="Aptos" panose="020B0004020202020204" pitchFamily="34" charset="0"/>
                <a:cs typeface="Arial" panose="020B0604020202020204" pitchFamily="34" charset="0"/>
              </a:rPr>
              <a:t>S</a:t>
            </a:r>
            <a:r>
              <a:rPr lang="es-MX" sz="2300" spc="-5" dirty="0">
                <a:solidFill>
                  <a:srgbClr val="58595B"/>
                </a:solidFill>
                <a:latin typeface="Arial MT"/>
              </a:rPr>
              <a:t>e presentan ausencias de datos debido a diversos motivos dentro de los cuales se evidencia: apagones en la estación por fluido eléctrico, la no realización de mantenimiento correctivo especializado en tiempos estipulados. </a:t>
            </a:r>
          </a:p>
          <a:p>
            <a:pPr marL="381635" marR="374650" algn="just">
              <a:lnSpc>
                <a:spcPct val="108000"/>
              </a:lnSpc>
            </a:pPr>
            <a:endParaRPr lang="es-MX" sz="2300" spc="-5" dirty="0">
              <a:solidFill>
                <a:srgbClr val="58595B"/>
              </a:solidFill>
              <a:latin typeface="Arial MT"/>
            </a:endParaRPr>
          </a:p>
        </p:txBody>
      </p:sp>
      <p:pic>
        <p:nvPicPr>
          <p:cNvPr id="3" name="Imagen 2">
            <a:extLst>
              <a:ext uri="{FF2B5EF4-FFF2-40B4-BE49-F238E27FC236}">
                <a16:creationId xmlns:a16="http://schemas.microsoft.com/office/drawing/2014/main" id="{E7B76004-D875-86F2-1457-DAE888AB5612}"/>
              </a:ext>
            </a:extLst>
          </p:cNvPr>
          <p:cNvPicPr>
            <a:picLocks noChangeAspect="1"/>
          </p:cNvPicPr>
          <p:nvPr/>
        </p:nvPicPr>
        <p:blipFill>
          <a:blip r:embed="rId4"/>
          <a:stretch>
            <a:fillRect/>
          </a:stretch>
        </p:blipFill>
        <p:spPr>
          <a:xfrm>
            <a:off x="820579" y="2482507"/>
            <a:ext cx="10602281" cy="6344336"/>
          </a:xfrm>
          <a:prstGeom prst="rect">
            <a:avLst/>
          </a:prstGeom>
        </p:spPr>
      </p:pic>
    </p:spTree>
    <p:extLst>
      <p:ext uri="{BB962C8B-B14F-4D97-AF65-F5344CB8AC3E}">
        <p14:creationId xmlns:p14="http://schemas.microsoft.com/office/powerpoint/2010/main" val="407079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C2B96-98EF-C361-AB8E-8A0CE4FB0FAA}"/>
            </a:ext>
          </a:extLst>
        </p:cNvPr>
        <p:cNvGrpSpPr/>
        <p:nvPr/>
      </p:nvGrpSpPr>
      <p:grpSpPr>
        <a:xfrm>
          <a:off x="0" y="0"/>
          <a:ext cx="0" cy="0"/>
          <a:chOff x="0" y="0"/>
          <a:chExt cx="0" cy="0"/>
        </a:xfrm>
      </p:grpSpPr>
      <p:sp>
        <p:nvSpPr>
          <p:cNvPr id="14" name="object 14">
            <a:extLst>
              <a:ext uri="{FF2B5EF4-FFF2-40B4-BE49-F238E27FC236}">
                <a16:creationId xmlns:a16="http://schemas.microsoft.com/office/drawing/2014/main" id="{5E67B1D4-7AC3-D5EA-DA39-F4C6EDADB536}"/>
              </a:ext>
            </a:extLst>
          </p:cNvPr>
          <p:cNvSpPr txBox="1"/>
          <p:nvPr/>
        </p:nvSpPr>
        <p:spPr>
          <a:xfrm>
            <a:off x="1985882" y="9236075"/>
            <a:ext cx="8029338" cy="259045"/>
          </a:xfrm>
          <a:prstGeom prst="rect">
            <a:avLst/>
          </a:prstGeom>
        </p:spPr>
        <p:txBody>
          <a:bodyPr vert="horz" wrap="square" lIns="0" tIns="12700" rIns="0" bIns="0" rtlCol="0">
            <a:spAutoFit/>
          </a:bodyPr>
          <a:lstStyle/>
          <a:p>
            <a:pPr marL="12700" algn="ctr">
              <a:lnSpc>
                <a:spcPct val="100000"/>
              </a:lnSpc>
              <a:spcBef>
                <a:spcPts val="100"/>
              </a:spcBef>
            </a:pPr>
            <a:r>
              <a:rPr lang="es-CO" sz="1600" b="1" dirty="0">
                <a:solidFill>
                  <a:srgbClr val="58595B"/>
                </a:solidFill>
                <a:latin typeface="Arial MT"/>
                <a:cs typeface="Arial MT"/>
              </a:rPr>
              <a:t>Gráfica</a:t>
            </a:r>
            <a:r>
              <a:rPr lang="es-CO" sz="1600" b="1" spc="-5" dirty="0">
                <a:solidFill>
                  <a:srgbClr val="58595B"/>
                </a:solidFill>
                <a:latin typeface="Arial MT"/>
                <a:cs typeface="Arial MT"/>
              </a:rPr>
              <a:t> 7</a:t>
            </a:r>
            <a:r>
              <a:rPr lang="es-CO" sz="1600" spc="-5" dirty="0">
                <a:solidFill>
                  <a:srgbClr val="58595B"/>
                </a:solidFill>
                <a:latin typeface="Arial MT"/>
                <a:cs typeface="Arial MT"/>
              </a:rPr>
              <a:t>.</a:t>
            </a:r>
            <a:r>
              <a:rPr lang="es-CO" sz="1600" dirty="0">
                <a:solidFill>
                  <a:srgbClr val="58595B"/>
                </a:solidFill>
                <a:latin typeface="Arial MT"/>
                <a:cs typeface="Arial MT"/>
              </a:rPr>
              <a:t> </a:t>
            </a:r>
            <a:r>
              <a:rPr lang="es-MX" sz="1600" spc="-5" dirty="0">
                <a:solidFill>
                  <a:srgbClr val="58595B"/>
                </a:solidFill>
                <a:latin typeface="Arial MT"/>
                <a:cs typeface="Arial MT"/>
              </a:rPr>
              <a:t>Concentraciones promedio mensuales de PM 2.5 estación  Policía</a:t>
            </a:r>
            <a:r>
              <a:rPr lang="es-CO" sz="1600" dirty="0">
                <a:solidFill>
                  <a:srgbClr val="58595B"/>
                </a:solidFill>
                <a:latin typeface="Arial MT"/>
                <a:cs typeface="Arial MT"/>
              </a:rPr>
              <a:t>.</a:t>
            </a:r>
            <a:endParaRPr lang="es-CO" sz="1600" dirty="0">
              <a:latin typeface="Arial MT"/>
              <a:cs typeface="Arial MT"/>
            </a:endParaRPr>
          </a:p>
        </p:txBody>
      </p:sp>
      <p:grpSp>
        <p:nvGrpSpPr>
          <p:cNvPr id="18" name="Grupo 17">
            <a:extLst>
              <a:ext uri="{FF2B5EF4-FFF2-40B4-BE49-F238E27FC236}">
                <a16:creationId xmlns:a16="http://schemas.microsoft.com/office/drawing/2014/main" id="{9AEE68C3-805B-D721-B684-44B199E0B7C7}"/>
              </a:ext>
            </a:extLst>
          </p:cNvPr>
          <p:cNvGrpSpPr/>
          <p:nvPr/>
        </p:nvGrpSpPr>
        <p:grpSpPr>
          <a:xfrm>
            <a:off x="364649" y="388312"/>
            <a:ext cx="19363054" cy="1356639"/>
            <a:chOff x="364649" y="1844674"/>
            <a:chExt cx="19363054" cy="1356639"/>
          </a:xfrm>
        </p:grpSpPr>
        <p:sp>
          <p:nvSpPr>
            <p:cNvPr id="19" name="Rectángulo 18">
              <a:extLst>
                <a:ext uri="{FF2B5EF4-FFF2-40B4-BE49-F238E27FC236}">
                  <a16:creationId xmlns:a16="http://schemas.microsoft.com/office/drawing/2014/main" id="{8F37E0F8-3F33-E3F8-6DE9-F5A8FA6723FA}"/>
                </a:ext>
              </a:extLst>
            </p:cNvPr>
            <p:cNvSpPr/>
            <p:nvPr/>
          </p:nvSpPr>
          <p:spPr>
            <a:xfrm>
              <a:off x="2885598" y="1844674"/>
              <a:ext cx="16842105" cy="1356639"/>
            </a:xfrm>
            <a:prstGeom prst="rect">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399266ED-6336-4E18-C457-CCF1C2F8B852}"/>
                </a:ext>
              </a:extLst>
            </p:cNvPr>
            <p:cNvSpPr/>
            <p:nvPr/>
          </p:nvSpPr>
          <p:spPr>
            <a:xfrm>
              <a:off x="364649" y="1844674"/>
              <a:ext cx="2520949" cy="1356639"/>
            </a:xfrm>
            <a:prstGeom prst="rect">
              <a:avLst/>
            </a:prstGeom>
            <a:solidFill>
              <a:srgbClr val="62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5" name="Imagen 4">
            <a:extLst>
              <a:ext uri="{FF2B5EF4-FFF2-40B4-BE49-F238E27FC236}">
                <a16:creationId xmlns:a16="http://schemas.microsoft.com/office/drawing/2014/main" id="{A3238FD0-0616-A868-297C-D35A811D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11096957"/>
            <a:ext cx="10589514" cy="228268"/>
          </a:xfrm>
          <a:prstGeom prst="rect">
            <a:avLst/>
          </a:prstGeom>
        </p:spPr>
      </p:pic>
      <p:sp>
        <p:nvSpPr>
          <p:cNvPr id="9" name="object 3">
            <a:extLst>
              <a:ext uri="{FF2B5EF4-FFF2-40B4-BE49-F238E27FC236}">
                <a16:creationId xmlns:a16="http://schemas.microsoft.com/office/drawing/2014/main" id="{395F845C-965F-A165-10DA-C69396974475}"/>
              </a:ext>
            </a:extLst>
          </p:cNvPr>
          <p:cNvSpPr txBox="1"/>
          <p:nvPr/>
        </p:nvSpPr>
        <p:spPr>
          <a:xfrm>
            <a:off x="509441" y="791067"/>
            <a:ext cx="2105670" cy="558486"/>
          </a:xfrm>
          <a:prstGeom prst="rect">
            <a:avLst/>
          </a:prstGeom>
          <a:noFill/>
        </p:spPr>
        <p:txBody>
          <a:bodyPr vert="horz" wrap="square" lIns="0" tIns="4445" rIns="0" bIns="0" rtlCol="0">
            <a:spAutoFit/>
          </a:bodyPr>
          <a:lstStyle/>
          <a:p>
            <a:pPr marL="382270"/>
            <a:r>
              <a:rPr lang="es-CO" sz="3600" spc="55" dirty="0">
                <a:solidFill>
                  <a:srgbClr val="82E6F0"/>
                </a:solidFill>
                <a:latin typeface="Arial Black"/>
                <a:cs typeface="Arial Black"/>
              </a:rPr>
              <a:t>PM 10</a:t>
            </a:r>
            <a:endParaRPr lang="es-CO" sz="3600" dirty="0">
              <a:solidFill>
                <a:srgbClr val="82E6F0"/>
              </a:solidFill>
              <a:latin typeface="Arial Black"/>
              <a:cs typeface="Arial Black"/>
            </a:endParaRPr>
          </a:p>
        </p:txBody>
      </p:sp>
      <p:sp>
        <p:nvSpPr>
          <p:cNvPr id="11" name="object 3">
            <a:extLst>
              <a:ext uri="{FF2B5EF4-FFF2-40B4-BE49-F238E27FC236}">
                <a16:creationId xmlns:a16="http://schemas.microsoft.com/office/drawing/2014/main" id="{162550E3-2F29-591F-3E32-7635B78ABA89}"/>
              </a:ext>
            </a:extLst>
          </p:cNvPr>
          <p:cNvSpPr txBox="1"/>
          <p:nvPr/>
        </p:nvSpPr>
        <p:spPr>
          <a:xfrm>
            <a:off x="2915004" y="687360"/>
            <a:ext cx="14303498" cy="758541"/>
          </a:xfrm>
          <a:prstGeom prst="rect">
            <a:avLst/>
          </a:prstGeom>
          <a:noFill/>
        </p:spPr>
        <p:txBody>
          <a:bodyPr vert="horz" wrap="square" lIns="0" tIns="4445" rIns="0" bIns="0" rtlCol="0">
            <a:spAutoFit/>
          </a:bodyPr>
          <a:lstStyle/>
          <a:p>
            <a:pPr marL="382270">
              <a:lnSpc>
                <a:spcPct val="100000"/>
              </a:lnSpc>
            </a:pPr>
            <a:r>
              <a:rPr lang="es-MX" sz="2450" spc="85" dirty="0">
                <a:solidFill>
                  <a:srgbClr val="ABD675"/>
                </a:solidFill>
                <a:latin typeface="Arial Black"/>
                <a:cs typeface="Arial Black"/>
              </a:rPr>
              <a:t>COMPORTAMIENTO TEMPORAL Y ESPACIAL  DE LAS CONCENTRACIONES DE PM 2.5. </a:t>
            </a:r>
            <a:endParaRPr lang="es-CO" sz="2450" dirty="0">
              <a:latin typeface="Arial Black"/>
              <a:cs typeface="Arial Black"/>
            </a:endParaRPr>
          </a:p>
        </p:txBody>
      </p:sp>
      <p:sp>
        <p:nvSpPr>
          <p:cNvPr id="12" name="object 8">
            <a:extLst>
              <a:ext uri="{FF2B5EF4-FFF2-40B4-BE49-F238E27FC236}">
                <a16:creationId xmlns:a16="http://schemas.microsoft.com/office/drawing/2014/main" id="{0EE32BE3-35F7-2C59-3194-0EB5E24D64ED}"/>
              </a:ext>
            </a:extLst>
          </p:cNvPr>
          <p:cNvSpPr txBox="1"/>
          <p:nvPr/>
        </p:nvSpPr>
        <p:spPr>
          <a:xfrm>
            <a:off x="11306650" y="2565279"/>
            <a:ext cx="8001001" cy="7206653"/>
          </a:xfrm>
          <a:prstGeom prst="rect">
            <a:avLst/>
          </a:prstGeom>
          <a:ln w="10146">
            <a:noFill/>
          </a:ln>
        </p:spPr>
        <p:txBody>
          <a:bodyPr vert="horz" wrap="square" lIns="0" tIns="0" rIns="0" bIns="0" rtlCol="0">
            <a:spAutoFit/>
          </a:bodyPr>
          <a:lstStyle/>
          <a:p>
            <a:pPr>
              <a:lnSpc>
                <a:spcPct val="100000"/>
              </a:lnSpc>
              <a:spcBef>
                <a:spcPts val="30"/>
              </a:spcBef>
            </a:pPr>
            <a:endParaRPr lang="es-MX" sz="2300" dirty="0">
              <a:latin typeface="Times New Roman"/>
              <a:cs typeface="Times New Roman"/>
            </a:endParaRPr>
          </a:p>
          <a:p>
            <a:pPr marL="381635" marR="374650" algn="just">
              <a:lnSpc>
                <a:spcPct val="108000"/>
              </a:lnSpc>
            </a:pPr>
            <a:r>
              <a:rPr lang="es-MX" sz="2300" spc="-5" dirty="0">
                <a:solidFill>
                  <a:srgbClr val="58595B"/>
                </a:solidFill>
                <a:latin typeface="Arial MT"/>
              </a:rPr>
              <a:t>En la gráfica 7 se ilustra el comportamiento diario del contaminante PM2,5 para el año 2024. En la estación Policía, se observa que los promedios diarios de concentraciones se encuentran dentro del límite máximo permisible anual de 25 μ/m3 establecido en la Resolución 2254 de 2017, lo que indica que no se presentaron excedencias. </a:t>
            </a:r>
          </a:p>
          <a:p>
            <a:pPr marL="381635" marR="374650" algn="just">
              <a:lnSpc>
                <a:spcPct val="108000"/>
              </a:lnSpc>
            </a:pPr>
            <a:endParaRPr lang="es-MX" sz="2300" spc="-5" dirty="0">
              <a:solidFill>
                <a:srgbClr val="58595B"/>
              </a:solidFill>
              <a:latin typeface="Arial MT"/>
            </a:endParaRPr>
          </a:p>
          <a:p>
            <a:pPr marL="381635" marR="374650" algn="just">
              <a:lnSpc>
                <a:spcPct val="108000"/>
              </a:lnSpc>
            </a:pPr>
            <a:r>
              <a:rPr lang="es-MX" sz="2300" spc="-5" dirty="0">
                <a:solidFill>
                  <a:srgbClr val="58595B"/>
                </a:solidFill>
                <a:latin typeface="Arial MT"/>
              </a:rPr>
              <a:t>Las emisiones derivadas de procesos de combustión, así como la liberación de gases y partículas durante la producción y el transporte de materiales, pueden contribuir de manera significativa a la concentración de PM2.5 en el entorno. </a:t>
            </a:r>
          </a:p>
          <a:p>
            <a:pPr marL="381635" marR="374650" algn="just">
              <a:lnSpc>
                <a:spcPct val="108000"/>
              </a:lnSpc>
            </a:pPr>
            <a:endParaRPr lang="es-MX" sz="2300" spc="-5" dirty="0">
              <a:solidFill>
                <a:srgbClr val="58595B"/>
              </a:solidFill>
              <a:latin typeface="Arial MT"/>
            </a:endParaRPr>
          </a:p>
          <a:p>
            <a:pPr marL="381635" marR="374650" algn="just">
              <a:lnSpc>
                <a:spcPct val="108000"/>
              </a:lnSpc>
            </a:pPr>
            <a:endParaRPr lang="es-MX" sz="2300" spc="-5" dirty="0">
              <a:solidFill>
                <a:srgbClr val="58595B"/>
              </a:solidFill>
              <a:latin typeface="Arial MT"/>
            </a:endParaRPr>
          </a:p>
          <a:p>
            <a:pPr marL="381635" marR="374650" algn="just">
              <a:lnSpc>
                <a:spcPct val="108000"/>
              </a:lnSpc>
            </a:pPr>
            <a:r>
              <a:rPr lang="es-CO" sz="2300" b="1" dirty="0">
                <a:solidFill>
                  <a:srgbClr val="FF0000"/>
                </a:solidFill>
                <a:effectLst/>
                <a:latin typeface="Aptos" panose="020B0004020202020204" pitchFamily="34" charset="0"/>
                <a:ea typeface="Aptos" panose="020B0004020202020204" pitchFamily="34" charset="0"/>
                <a:cs typeface="Arial" panose="020B0604020202020204" pitchFamily="34" charset="0"/>
              </a:rPr>
              <a:t>Nota: </a:t>
            </a:r>
            <a:r>
              <a:rPr lang="es-MX" sz="2300" spc="-5" dirty="0">
                <a:solidFill>
                  <a:srgbClr val="58595B"/>
                </a:solidFill>
                <a:latin typeface="Arial MT"/>
              </a:rPr>
              <a:t>A partir del mes de noviembre la estación se encontró fuera de servicio por desmonte de equipos. </a:t>
            </a:r>
          </a:p>
          <a:p>
            <a:pPr marL="381635" marR="374650" algn="just">
              <a:lnSpc>
                <a:spcPct val="108000"/>
              </a:lnSpc>
            </a:pPr>
            <a:endParaRPr lang="es-MX" sz="2300" spc="-5" dirty="0">
              <a:solidFill>
                <a:srgbClr val="58595B"/>
              </a:solidFill>
              <a:latin typeface="Arial MT"/>
            </a:endParaRPr>
          </a:p>
        </p:txBody>
      </p:sp>
      <p:pic>
        <p:nvPicPr>
          <p:cNvPr id="2" name="Imagen 1">
            <a:extLst>
              <a:ext uri="{FF2B5EF4-FFF2-40B4-BE49-F238E27FC236}">
                <a16:creationId xmlns:a16="http://schemas.microsoft.com/office/drawing/2014/main" id="{8C6171AE-B295-70B5-5F4F-0AD288F56953}"/>
              </a:ext>
            </a:extLst>
          </p:cNvPr>
          <p:cNvPicPr>
            <a:picLocks noChangeAspect="1"/>
          </p:cNvPicPr>
          <p:nvPr/>
        </p:nvPicPr>
        <p:blipFill>
          <a:blip r:embed="rId4"/>
          <a:stretch>
            <a:fillRect/>
          </a:stretch>
        </p:blipFill>
        <p:spPr>
          <a:xfrm>
            <a:off x="1136650" y="2565279"/>
            <a:ext cx="9952504" cy="6178791"/>
          </a:xfrm>
          <a:prstGeom prst="rect">
            <a:avLst/>
          </a:prstGeom>
        </p:spPr>
      </p:pic>
    </p:spTree>
    <p:extLst>
      <p:ext uri="{BB962C8B-B14F-4D97-AF65-F5344CB8AC3E}">
        <p14:creationId xmlns:p14="http://schemas.microsoft.com/office/powerpoint/2010/main" val="739814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TotalTime>
  <Words>2442</Words>
  <Application>Microsoft Office PowerPoint</Application>
  <PresentationFormat>Personalizado</PresentationFormat>
  <Paragraphs>180</Paragraphs>
  <Slides>15</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Abadi Extra Light</vt:lpstr>
      <vt:lpstr>Aptos</vt:lpstr>
      <vt:lpstr>Arial</vt:lpstr>
      <vt:lpstr>Arial Black</vt:lpstr>
      <vt:lpstr>Arial MT</vt:lpstr>
      <vt:lpstr>Calibri</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Margareth Peña</dc:creator>
  <cp:lastModifiedBy>Sandra Milena Campo Vega</cp:lastModifiedBy>
  <cp:revision>84</cp:revision>
  <dcterms:created xsi:type="dcterms:W3CDTF">2023-09-15T20:08:47Z</dcterms:created>
  <dcterms:modified xsi:type="dcterms:W3CDTF">2025-01-14T21:45:27Z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2023-09-11T00:00:00Z</vt:filetime>
  </property>
  <property fmtid="{D5CDD505-2E9C-101B-9397-08002B2CF9AE}" pid="3" name="Creator">
    <vt:lpwstr>Adobe InDesign CC 14.0 (Windows)</vt:lpwstr>
  </property>
  <property fmtid="{D5CDD505-2E9C-101B-9397-08002B2CF9AE}" pid="4" name="LastSaved">
    <vt:filetime>2023-09-15T00:00:00Z</vt:filetime>
  </property>
</Properties>
</file>